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5" r:id="rId1"/>
  </p:sldMasterIdLst>
  <p:notesMasterIdLst>
    <p:notesMasterId r:id="rId19"/>
  </p:notesMasterIdLst>
  <p:handoutMasterIdLst>
    <p:handoutMasterId r:id="rId20"/>
  </p:handoutMasterIdLst>
  <p:sldIdLst>
    <p:sldId id="256" r:id="rId2"/>
    <p:sldId id="267" r:id="rId3"/>
    <p:sldId id="260" r:id="rId4"/>
    <p:sldId id="271" r:id="rId5"/>
    <p:sldId id="276" r:id="rId6"/>
    <p:sldId id="280" r:id="rId7"/>
    <p:sldId id="284" r:id="rId8"/>
    <p:sldId id="277" r:id="rId9"/>
    <p:sldId id="281" r:id="rId10"/>
    <p:sldId id="285" r:id="rId11"/>
    <p:sldId id="283" r:id="rId12"/>
    <p:sldId id="286" r:id="rId13"/>
    <p:sldId id="290" r:id="rId14"/>
    <p:sldId id="275" r:id="rId15"/>
    <p:sldId id="273" r:id="rId16"/>
    <p:sldId id="261" r:id="rId17"/>
    <p:sldId id="268" r:id="rId18"/>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8EA7F2-03E5-4404-AF68-6462024BC4FE}">
          <p14:sldIdLst>
            <p14:sldId id="256"/>
            <p14:sldId id="267"/>
            <p14:sldId id="260"/>
            <p14:sldId id="271"/>
            <p14:sldId id="276"/>
            <p14:sldId id="280"/>
            <p14:sldId id="284"/>
            <p14:sldId id="277"/>
            <p14:sldId id="281"/>
            <p14:sldId id="285"/>
            <p14:sldId id="283"/>
            <p14:sldId id="286"/>
            <p14:sldId id="290"/>
            <p14:sldId id="275"/>
            <p14:sldId id="273"/>
            <p14:sldId id="261"/>
            <p14:sldId id="26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2CF1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1260"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09BA4-A4D2-474B-B2D7-966D42DE224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EFF9C9E-C7D1-4F3C-B015-89BC6922E6F3}">
      <dgm:prSet custT="1"/>
      <dgm:spPr/>
      <dgm:t>
        <a:bodyPr/>
        <a:lstStyle/>
        <a:p>
          <a:pPr>
            <a:lnSpc>
              <a:spcPct val="100000"/>
            </a:lnSpc>
          </a:pPr>
          <a:r>
            <a:rPr lang="en-US" sz="2600" dirty="0"/>
            <a:t>Certificates of Origin</a:t>
          </a:r>
        </a:p>
        <a:p>
          <a:pPr>
            <a:lnSpc>
              <a:spcPct val="100000"/>
            </a:lnSpc>
          </a:pPr>
          <a:r>
            <a:rPr lang="en-US" sz="2600" dirty="0"/>
            <a:t>(non </a:t>
          </a:r>
          <a:r>
            <a:rPr lang="en-US" sz="2600" dirty="0" err="1"/>
            <a:t>pref</a:t>
          </a:r>
          <a:r>
            <a:rPr lang="en-US" sz="2600" dirty="0"/>
            <a:t>)</a:t>
          </a:r>
        </a:p>
      </dgm:t>
    </dgm:pt>
    <dgm:pt modelId="{696A89E8-6889-44B4-9641-4EFCAB23DCA4}" type="parTrans" cxnId="{4D40D11C-26C1-4A75-87F1-ABD6C46D0B52}">
      <dgm:prSet/>
      <dgm:spPr/>
      <dgm:t>
        <a:bodyPr/>
        <a:lstStyle/>
        <a:p>
          <a:endParaRPr lang="en-US"/>
        </a:p>
      </dgm:t>
    </dgm:pt>
    <dgm:pt modelId="{0876D5F7-B1E5-4EE0-AC73-EB38A0C3EFD3}" type="sibTrans" cxnId="{4D40D11C-26C1-4A75-87F1-ABD6C46D0B52}">
      <dgm:prSet/>
      <dgm:spPr/>
      <dgm:t>
        <a:bodyPr/>
        <a:lstStyle/>
        <a:p>
          <a:endParaRPr lang="en-US"/>
        </a:p>
      </dgm:t>
    </dgm:pt>
    <dgm:pt modelId="{2D358CD3-F58B-4D8A-925E-B7E7F4C8FA34}">
      <dgm:prSet/>
      <dgm:spPr/>
      <dgm:t>
        <a:bodyPr/>
        <a:lstStyle/>
        <a:p>
          <a:pPr>
            <a:lnSpc>
              <a:spcPct val="100000"/>
            </a:lnSpc>
          </a:pPr>
          <a:r>
            <a:rPr lang="en-US" dirty="0"/>
            <a:t>Certificates of Free Sale</a:t>
          </a:r>
        </a:p>
      </dgm:t>
    </dgm:pt>
    <dgm:pt modelId="{974898D6-8C49-44C4-B956-70E7DA44781A}" type="parTrans" cxnId="{EDCDB4E1-EA59-4C15-8D99-E15CD7D9969D}">
      <dgm:prSet/>
      <dgm:spPr/>
      <dgm:t>
        <a:bodyPr/>
        <a:lstStyle/>
        <a:p>
          <a:endParaRPr lang="en-US"/>
        </a:p>
      </dgm:t>
    </dgm:pt>
    <dgm:pt modelId="{D3C0DF2B-3783-44D0-8FFF-BFC6E8156765}" type="sibTrans" cxnId="{EDCDB4E1-EA59-4C15-8D99-E15CD7D9969D}">
      <dgm:prSet/>
      <dgm:spPr/>
      <dgm:t>
        <a:bodyPr/>
        <a:lstStyle/>
        <a:p>
          <a:endParaRPr lang="en-US"/>
        </a:p>
      </dgm:t>
    </dgm:pt>
    <dgm:pt modelId="{E76478E4-12F0-4D2A-BF02-9802179D96BD}">
      <dgm:prSet/>
      <dgm:spPr/>
      <dgm:t>
        <a:bodyPr/>
        <a:lstStyle/>
        <a:p>
          <a:pPr>
            <a:lnSpc>
              <a:spcPct val="100000"/>
            </a:lnSpc>
          </a:pPr>
          <a:r>
            <a:rPr lang="en-US" dirty="0"/>
            <a:t>Commercial Invoices</a:t>
          </a:r>
        </a:p>
      </dgm:t>
    </dgm:pt>
    <dgm:pt modelId="{FDEE69E3-9C8C-44B7-AFCE-25857A7EA154}" type="parTrans" cxnId="{45B4ED68-747D-4BAD-8C6A-CE58012BFF3D}">
      <dgm:prSet/>
      <dgm:spPr/>
      <dgm:t>
        <a:bodyPr/>
        <a:lstStyle/>
        <a:p>
          <a:endParaRPr lang="en-US"/>
        </a:p>
      </dgm:t>
    </dgm:pt>
    <dgm:pt modelId="{5B3F68D1-6571-49B6-BFD5-A8CA8E6E9C29}" type="sibTrans" cxnId="{45B4ED68-747D-4BAD-8C6A-CE58012BFF3D}">
      <dgm:prSet/>
      <dgm:spPr/>
      <dgm:t>
        <a:bodyPr/>
        <a:lstStyle/>
        <a:p>
          <a:endParaRPr lang="en-US"/>
        </a:p>
      </dgm:t>
    </dgm:pt>
    <dgm:pt modelId="{CD0D531E-ACC3-45EB-8C32-4BD362C81F22}">
      <dgm:prSet/>
      <dgm:spPr/>
      <dgm:t>
        <a:bodyPr/>
        <a:lstStyle/>
        <a:p>
          <a:pPr>
            <a:lnSpc>
              <a:spcPct val="100000"/>
            </a:lnSpc>
          </a:pPr>
          <a:r>
            <a:rPr lang="en-US" dirty="0"/>
            <a:t>Embassy Legalization</a:t>
          </a:r>
        </a:p>
      </dgm:t>
    </dgm:pt>
    <dgm:pt modelId="{10B19726-6638-4065-8A98-B54753D753CD}" type="parTrans" cxnId="{5B77FF5D-1E0E-4D5D-9BFB-5EB614655799}">
      <dgm:prSet/>
      <dgm:spPr/>
      <dgm:t>
        <a:bodyPr/>
        <a:lstStyle/>
        <a:p>
          <a:endParaRPr lang="en-US"/>
        </a:p>
      </dgm:t>
    </dgm:pt>
    <dgm:pt modelId="{78F07B23-25CA-4097-838A-8FAEEFFB5241}" type="sibTrans" cxnId="{5B77FF5D-1E0E-4D5D-9BFB-5EB614655799}">
      <dgm:prSet/>
      <dgm:spPr/>
      <dgm:t>
        <a:bodyPr/>
        <a:lstStyle/>
        <a:p>
          <a:endParaRPr lang="en-US"/>
        </a:p>
      </dgm:t>
    </dgm:pt>
    <dgm:pt modelId="{D9A1EC37-5E72-4B50-BA66-9D0BA06F43F0}" type="pres">
      <dgm:prSet presAssocID="{B2809BA4-A4D2-474B-B2D7-966D42DE224C}" presName="root" presStyleCnt="0">
        <dgm:presLayoutVars>
          <dgm:dir/>
          <dgm:resizeHandles val="exact"/>
        </dgm:presLayoutVars>
      </dgm:prSet>
      <dgm:spPr/>
    </dgm:pt>
    <dgm:pt modelId="{6F79EDD2-131E-4767-AF7E-04652502D298}" type="pres">
      <dgm:prSet presAssocID="{1EFF9C9E-C7D1-4F3C-B015-89BC6922E6F3}" presName="compNode" presStyleCnt="0"/>
      <dgm:spPr/>
    </dgm:pt>
    <dgm:pt modelId="{21686205-9631-48E9-BD10-00667D38BDB3}" type="pres">
      <dgm:prSet presAssocID="{1EFF9C9E-C7D1-4F3C-B015-89BC6922E6F3}"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81179CE6-E50B-4270-B007-0A327BE55337}" type="pres">
      <dgm:prSet presAssocID="{1EFF9C9E-C7D1-4F3C-B015-89BC6922E6F3}" presName="spaceRect" presStyleCnt="0"/>
      <dgm:spPr/>
    </dgm:pt>
    <dgm:pt modelId="{F0A87039-3284-405C-8668-CC383AB5B10B}" type="pres">
      <dgm:prSet presAssocID="{1EFF9C9E-C7D1-4F3C-B015-89BC6922E6F3}" presName="textRect" presStyleLbl="revTx" presStyleIdx="0" presStyleCnt="4">
        <dgm:presLayoutVars>
          <dgm:chMax val="1"/>
          <dgm:chPref val="1"/>
        </dgm:presLayoutVars>
      </dgm:prSet>
      <dgm:spPr/>
    </dgm:pt>
    <dgm:pt modelId="{9E9562B5-D048-4A6D-824B-C7A32B79BF73}" type="pres">
      <dgm:prSet presAssocID="{0876D5F7-B1E5-4EE0-AC73-EB38A0C3EFD3}" presName="sibTrans" presStyleCnt="0"/>
      <dgm:spPr/>
    </dgm:pt>
    <dgm:pt modelId="{C8D415ED-9413-45EE-8040-DA6CD7DC54A6}" type="pres">
      <dgm:prSet presAssocID="{2D358CD3-F58B-4D8A-925E-B7E7F4C8FA34}" presName="compNode" presStyleCnt="0"/>
      <dgm:spPr/>
    </dgm:pt>
    <dgm:pt modelId="{CD11D62A-F292-423B-8EE1-87B000695536}" type="pres">
      <dgm:prSet presAssocID="{2D358CD3-F58B-4D8A-925E-B7E7F4C8FA34}" presName="iconRect" presStyleLbl="node1" presStyleIdx="1" presStyleCnt="4" custLinFactX="100000" custLinFactNeighborX="151921" custLinFactNeighborY="633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A87F6522-4297-47B7-89E4-06B82B1D54AE}" type="pres">
      <dgm:prSet presAssocID="{2D358CD3-F58B-4D8A-925E-B7E7F4C8FA34}" presName="spaceRect" presStyleCnt="0"/>
      <dgm:spPr/>
    </dgm:pt>
    <dgm:pt modelId="{F1EDBA5F-12E4-4735-82FF-C8918CC2297E}" type="pres">
      <dgm:prSet presAssocID="{2D358CD3-F58B-4D8A-925E-B7E7F4C8FA34}" presName="textRect" presStyleLbl="revTx" presStyleIdx="1" presStyleCnt="4">
        <dgm:presLayoutVars>
          <dgm:chMax val="1"/>
          <dgm:chPref val="1"/>
        </dgm:presLayoutVars>
      </dgm:prSet>
      <dgm:spPr/>
    </dgm:pt>
    <dgm:pt modelId="{F7B26B33-864A-4AE8-9C8F-FFC18611FD4A}" type="pres">
      <dgm:prSet presAssocID="{D3C0DF2B-3783-44D0-8FFF-BFC6E8156765}" presName="sibTrans" presStyleCnt="0"/>
      <dgm:spPr/>
    </dgm:pt>
    <dgm:pt modelId="{BDF836B6-F123-48FD-B13D-9795C6A1EF13}" type="pres">
      <dgm:prSet presAssocID="{E76478E4-12F0-4D2A-BF02-9802179D96BD}" presName="compNode" presStyleCnt="0"/>
      <dgm:spPr/>
    </dgm:pt>
    <dgm:pt modelId="{B1952CDA-8843-4436-A09B-FC2282377930}" type="pres">
      <dgm:prSet presAssocID="{E76478E4-12F0-4D2A-BF02-9802179D96BD}" presName="iconRect" presStyleLbl="node1" presStyleIdx="2" presStyleCnt="4" custLinFactX="-100000" custLinFactNeighborX="-161650" custLinFactNeighborY="-105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ument"/>
        </a:ext>
      </dgm:extLst>
    </dgm:pt>
    <dgm:pt modelId="{EE0E79EC-6581-4BE8-BCEA-AAFE6E763366}" type="pres">
      <dgm:prSet presAssocID="{E76478E4-12F0-4D2A-BF02-9802179D96BD}" presName="spaceRect" presStyleCnt="0"/>
      <dgm:spPr/>
    </dgm:pt>
    <dgm:pt modelId="{7D790664-7A58-4CC5-84BE-0592B05B33B3}" type="pres">
      <dgm:prSet presAssocID="{E76478E4-12F0-4D2A-BF02-9802179D96BD}" presName="textRect" presStyleLbl="revTx" presStyleIdx="2" presStyleCnt="4">
        <dgm:presLayoutVars>
          <dgm:chMax val="1"/>
          <dgm:chPref val="1"/>
        </dgm:presLayoutVars>
      </dgm:prSet>
      <dgm:spPr/>
    </dgm:pt>
    <dgm:pt modelId="{86B90C16-742C-461A-9B4B-C815B173BE7D}" type="pres">
      <dgm:prSet presAssocID="{5B3F68D1-6571-49B6-BFD5-A8CA8E6E9C29}" presName="sibTrans" presStyleCnt="0"/>
      <dgm:spPr/>
    </dgm:pt>
    <dgm:pt modelId="{6FB4EFCB-DA04-47AD-8778-E1188EA9E168}" type="pres">
      <dgm:prSet presAssocID="{CD0D531E-ACC3-45EB-8C32-4BD362C81F22}" presName="compNode" presStyleCnt="0"/>
      <dgm:spPr/>
    </dgm:pt>
    <dgm:pt modelId="{639530FB-B65F-4B84-A2DE-28496FBDAD90}" type="pres">
      <dgm:prSet presAssocID="{CD0D531E-ACC3-45EB-8C32-4BD362C81F22}" presName="iconRect" presStyleLbl="node1" presStyleIdx="3"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7AE20DED-D781-4700-AD4B-7DE16CA0C347}" type="pres">
      <dgm:prSet presAssocID="{CD0D531E-ACC3-45EB-8C32-4BD362C81F22}" presName="spaceRect" presStyleCnt="0"/>
      <dgm:spPr/>
    </dgm:pt>
    <dgm:pt modelId="{F332CD2B-FF3C-4AE2-8810-E68C3C4B162D}" type="pres">
      <dgm:prSet presAssocID="{CD0D531E-ACC3-45EB-8C32-4BD362C81F22}" presName="textRect" presStyleLbl="revTx" presStyleIdx="3" presStyleCnt="4">
        <dgm:presLayoutVars>
          <dgm:chMax val="1"/>
          <dgm:chPref val="1"/>
        </dgm:presLayoutVars>
      </dgm:prSet>
      <dgm:spPr/>
    </dgm:pt>
  </dgm:ptLst>
  <dgm:cxnLst>
    <dgm:cxn modelId="{AE9EF30D-4635-4577-95B2-BF8D72BDD496}" type="presOf" srcId="{CD0D531E-ACC3-45EB-8C32-4BD362C81F22}" destId="{F332CD2B-FF3C-4AE2-8810-E68C3C4B162D}" srcOrd="0" destOrd="0" presId="urn:microsoft.com/office/officeart/2018/2/layout/IconLabelList"/>
    <dgm:cxn modelId="{4D40D11C-26C1-4A75-87F1-ABD6C46D0B52}" srcId="{B2809BA4-A4D2-474B-B2D7-966D42DE224C}" destId="{1EFF9C9E-C7D1-4F3C-B015-89BC6922E6F3}" srcOrd="0" destOrd="0" parTransId="{696A89E8-6889-44B4-9641-4EFCAB23DCA4}" sibTransId="{0876D5F7-B1E5-4EE0-AC73-EB38A0C3EFD3}"/>
    <dgm:cxn modelId="{5B77FF5D-1E0E-4D5D-9BFB-5EB614655799}" srcId="{B2809BA4-A4D2-474B-B2D7-966D42DE224C}" destId="{CD0D531E-ACC3-45EB-8C32-4BD362C81F22}" srcOrd="3" destOrd="0" parTransId="{10B19726-6638-4065-8A98-B54753D753CD}" sibTransId="{78F07B23-25CA-4097-838A-8FAEEFFB5241}"/>
    <dgm:cxn modelId="{ABED5060-2BFD-41D2-9295-8FB428C802B5}" type="presOf" srcId="{1EFF9C9E-C7D1-4F3C-B015-89BC6922E6F3}" destId="{F0A87039-3284-405C-8668-CC383AB5B10B}" srcOrd="0" destOrd="0" presId="urn:microsoft.com/office/officeart/2018/2/layout/IconLabelList"/>
    <dgm:cxn modelId="{45B4ED68-747D-4BAD-8C6A-CE58012BFF3D}" srcId="{B2809BA4-A4D2-474B-B2D7-966D42DE224C}" destId="{E76478E4-12F0-4D2A-BF02-9802179D96BD}" srcOrd="2" destOrd="0" parTransId="{FDEE69E3-9C8C-44B7-AFCE-25857A7EA154}" sibTransId="{5B3F68D1-6571-49B6-BFD5-A8CA8E6E9C29}"/>
    <dgm:cxn modelId="{32E701B1-DDBF-46CE-BBD4-732DF8BCC718}" type="presOf" srcId="{E76478E4-12F0-4D2A-BF02-9802179D96BD}" destId="{7D790664-7A58-4CC5-84BE-0592B05B33B3}" srcOrd="0" destOrd="0" presId="urn:microsoft.com/office/officeart/2018/2/layout/IconLabelList"/>
    <dgm:cxn modelId="{EDCDB4E1-EA59-4C15-8D99-E15CD7D9969D}" srcId="{B2809BA4-A4D2-474B-B2D7-966D42DE224C}" destId="{2D358CD3-F58B-4D8A-925E-B7E7F4C8FA34}" srcOrd="1" destOrd="0" parTransId="{974898D6-8C49-44C4-B956-70E7DA44781A}" sibTransId="{D3C0DF2B-3783-44D0-8FFF-BFC6E8156765}"/>
    <dgm:cxn modelId="{A5B9F6ED-1E17-4196-8AE3-449C3F915C45}" type="presOf" srcId="{2D358CD3-F58B-4D8A-925E-B7E7F4C8FA34}" destId="{F1EDBA5F-12E4-4735-82FF-C8918CC2297E}" srcOrd="0" destOrd="0" presId="urn:microsoft.com/office/officeart/2018/2/layout/IconLabelList"/>
    <dgm:cxn modelId="{47CF10F0-2872-4BF9-A7EF-5CB62DCF0D75}" type="presOf" srcId="{B2809BA4-A4D2-474B-B2D7-966D42DE224C}" destId="{D9A1EC37-5E72-4B50-BA66-9D0BA06F43F0}" srcOrd="0" destOrd="0" presId="urn:microsoft.com/office/officeart/2018/2/layout/IconLabelList"/>
    <dgm:cxn modelId="{7956CAC0-2FA3-4DD3-8C09-6838B02145AC}" type="presParOf" srcId="{D9A1EC37-5E72-4B50-BA66-9D0BA06F43F0}" destId="{6F79EDD2-131E-4767-AF7E-04652502D298}" srcOrd="0" destOrd="0" presId="urn:microsoft.com/office/officeart/2018/2/layout/IconLabelList"/>
    <dgm:cxn modelId="{FB85E029-8A02-4DBA-AB65-C86C1E95182E}" type="presParOf" srcId="{6F79EDD2-131E-4767-AF7E-04652502D298}" destId="{21686205-9631-48E9-BD10-00667D38BDB3}" srcOrd="0" destOrd="0" presId="urn:microsoft.com/office/officeart/2018/2/layout/IconLabelList"/>
    <dgm:cxn modelId="{4D194037-6526-44BC-8213-0333D8B8E0FF}" type="presParOf" srcId="{6F79EDD2-131E-4767-AF7E-04652502D298}" destId="{81179CE6-E50B-4270-B007-0A327BE55337}" srcOrd="1" destOrd="0" presId="urn:microsoft.com/office/officeart/2018/2/layout/IconLabelList"/>
    <dgm:cxn modelId="{F1ACE760-D8EB-43A6-B139-514F47C8E499}" type="presParOf" srcId="{6F79EDD2-131E-4767-AF7E-04652502D298}" destId="{F0A87039-3284-405C-8668-CC383AB5B10B}" srcOrd="2" destOrd="0" presId="urn:microsoft.com/office/officeart/2018/2/layout/IconLabelList"/>
    <dgm:cxn modelId="{3B6FD164-FE64-4132-803B-845F8A582898}" type="presParOf" srcId="{D9A1EC37-5E72-4B50-BA66-9D0BA06F43F0}" destId="{9E9562B5-D048-4A6D-824B-C7A32B79BF73}" srcOrd="1" destOrd="0" presId="urn:microsoft.com/office/officeart/2018/2/layout/IconLabelList"/>
    <dgm:cxn modelId="{B0D5F8B3-3A48-4C2F-9063-CE67FF371FB2}" type="presParOf" srcId="{D9A1EC37-5E72-4B50-BA66-9D0BA06F43F0}" destId="{C8D415ED-9413-45EE-8040-DA6CD7DC54A6}" srcOrd="2" destOrd="0" presId="urn:microsoft.com/office/officeart/2018/2/layout/IconLabelList"/>
    <dgm:cxn modelId="{0D8FEBFC-6ED4-4A49-89BA-C1405ED776AD}" type="presParOf" srcId="{C8D415ED-9413-45EE-8040-DA6CD7DC54A6}" destId="{CD11D62A-F292-423B-8EE1-87B000695536}" srcOrd="0" destOrd="0" presId="urn:microsoft.com/office/officeart/2018/2/layout/IconLabelList"/>
    <dgm:cxn modelId="{643070A1-13D5-4EA6-A4AF-617767C6B3AB}" type="presParOf" srcId="{C8D415ED-9413-45EE-8040-DA6CD7DC54A6}" destId="{A87F6522-4297-47B7-89E4-06B82B1D54AE}" srcOrd="1" destOrd="0" presId="urn:microsoft.com/office/officeart/2018/2/layout/IconLabelList"/>
    <dgm:cxn modelId="{3351F023-CBB8-42E3-B9C0-EE4E556DB690}" type="presParOf" srcId="{C8D415ED-9413-45EE-8040-DA6CD7DC54A6}" destId="{F1EDBA5F-12E4-4735-82FF-C8918CC2297E}" srcOrd="2" destOrd="0" presId="urn:microsoft.com/office/officeart/2018/2/layout/IconLabelList"/>
    <dgm:cxn modelId="{78105B9C-8E29-4D2E-8281-DE9AB1A89D0B}" type="presParOf" srcId="{D9A1EC37-5E72-4B50-BA66-9D0BA06F43F0}" destId="{F7B26B33-864A-4AE8-9C8F-FFC18611FD4A}" srcOrd="3" destOrd="0" presId="urn:microsoft.com/office/officeart/2018/2/layout/IconLabelList"/>
    <dgm:cxn modelId="{3D4EA061-4BCF-49A1-953C-BB725EF081B6}" type="presParOf" srcId="{D9A1EC37-5E72-4B50-BA66-9D0BA06F43F0}" destId="{BDF836B6-F123-48FD-B13D-9795C6A1EF13}" srcOrd="4" destOrd="0" presId="urn:microsoft.com/office/officeart/2018/2/layout/IconLabelList"/>
    <dgm:cxn modelId="{8CDD420A-E776-4FE8-BE24-E7EB5322A5FD}" type="presParOf" srcId="{BDF836B6-F123-48FD-B13D-9795C6A1EF13}" destId="{B1952CDA-8843-4436-A09B-FC2282377930}" srcOrd="0" destOrd="0" presId="urn:microsoft.com/office/officeart/2018/2/layout/IconLabelList"/>
    <dgm:cxn modelId="{F86E83E8-921E-4041-A4DA-A19B2AB196DD}" type="presParOf" srcId="{BDF836B6-F123-48FD-B13D-9795C6A1EF13}" destId="{EE0E79EC-6581-4BE8-BCEA-AAFE6E763366}" srcOrd="1" destOrd="0" presId="urn:microsoft.com/office/officeart/2018/2/layout/IconLabelList"/>
    <dgm:cxn modelId="{B80A5115-73AA-4C65-BCFC-26941FBA1878}" type="presParOf" srcId="{BDF836B6-F123-48FD-B13D-9795C6A1EF13}" destId="{7D790664-7A58-4CC5-84BE-0592B05B33B3}" srcOrd="2" destOrd="0" presId="urn:microsoft.com/office/officeart/2018/2/layout/IconLabelList"/>
    <dgm:cxn modelId="{3F488983-5380-4B24-A060-FF5EEE3B06F6}" type="presParOf" srcId="{D9A1EC37-5E72-4B50-BA66-9D0BA06F43F0}" destId="{86B90C16-742C-461A-9B4B-C815B173BE7D}" srcOrd="5" destOrd="0" presId="urn:microsoft.com/office/officeart/2018/2/layout/IconLabelList"/>
    <dgm:cxn modelId="{05022C4D-1B1A-4658-A379-5C9D9D50E912}" type="presParOf" srcId="{D9A1EC37-5E72-4B50-BA66-9D0BA06F43F0}" destId="{6FB4EFCB-DA04-47AD-8778-E1188EA9E168}" srcOrd="6" destOrd="0" presId="urn:microsoft.com/office/officeart/2018/2/layout/IconLabelList"/>
    <dgm:cxn modelId="{CD63A795-9E1C-4B0A-8171-86E20F359E3C}" type="presParOf" srcId="{6FB4EFCB-DA04-47AD-8778-E1188EA9E168}" destId="{639530FB-B65F-4B84-A2DE-28496FBDAD90}" srcOrd="0" destOrd="0" presId="urn:microsoft.com/office/officeart/2018/2/layout/IconLabelList"/>
    <dgm:cxn modelId="{72230A6E-9C1C-4E35-A1FB-8FD519F52AE7}" type="presParOf" srcId="{6FB4EFCB-DA04-47AD-8778-E1188EA9E168}" destId="{7AE20DED-D781-4700-AD4B-7DE16CA0C347}" srcOrd="1" destOrd="0" presId="urn:microsoft.com/office/officeart/2018/2/layout/IconLabelList"/>
    <dgm:cxn modelId="{ECBC4FD5-D3D9-477C-8EEC-8F7337B9B0C2}" type="presParOf" srcId="{6FB4EFCB-DA04-47AD-8778-E1188EA9E168}" destId="{F332CD2B-FF3C-4AE2-8810-E68C3C4B162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86205-9631-48E9-BD10-00667D38BDB3}">
      <dsp:nvSpPr>
        <dsp:cNvPr id="0" name=""/>
        <dsp:cNvSpPr/>
      </dsp:nvSpPr>
      <dsp:spPr>
        <a:xfrm>
          <a:off x="942868" y="777967"/>
          <a:ext cx="810000" cy="8100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A87039-3284-405C-8668-CC383AB5B10B}">
      <dsp:nvSpPr>
        <dsp:cNvPr id="0" name=""/>
        <dsp:cNvSpPr/>
      </dsp:nvSpPr>
      <dsp:spPr>
        <a:xfrm>
          <a:off x="447868" y="1959875"/>
          <a:ext cx="1800000" cy="129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US" sz="2600" kern="1200" dirty="0"/>
            <a:t>Certificates of Origin</a:t>
          </a:r>
        </a:p>
        <a:p>
          <a:pPr marL="0" lvl="0" indent="0" algn="ctr" defTabSz="1155700">
            <a:lnSpc>
              <a:spcPct val="100000"/>
            </a:lnSpc>
            <a:spcBef>
              <a:spcPct val="0"/>
            </a:spcBef>
            <a:spcAft>
              <a:spcPct val="35000"/>
            </a:spcAft>
            <a:buNone/>
          </a:pPr>
          <a:r>
            <a:rPr lang="en-US" sz="2600" kern="1200" dirty="0"/>
            <a:t>(non </a:t>
          </a:r>
          <a:r>
            <a:rPr lang="en-US" sz="2600" kern="1200" dirty="0" err="1"/>
            <a:t>pref</a:t>
          </a:r>
          <a:r>
            <a:rPr lang="en-US" sz="2600" kern="1200" dirty="0"/>
            <a:t>)</a:t>
          </a:r>
        </a:p>
      </dsp:txBody>
      <dsp:txXfrm>
        <a:off x="447868" y="1959875"/>
        <a:ext cx="1800000" cy="1297265"/>
      </dsp:txXfrm>
    </dsp:sp>
    <dsp:sp modelId="{CD11D62A-F292-423B-8EE1-87B000695536}">
      <dsp:nvSpPr>
        <dsp:cNvPr id="0" name=""/>
        <dsp:cNvSpPr/>
      </dsp:nvSpPr>
      <dsp:spPr>
        <a:xfrm>
          <a:off x="5098428" y="829240"/>
          <a:ext cx="810000" cy="8100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DBA5F-12E4-4735-82FF-C8918CC2297E}">
      <dsp:nvSpPr>
        <dsp:cNvPr id="0" name=""/>
        <dsp:cNvSpPr/>
      </dsp:nvSpPr>
      <dsp:spPr>
        <a:xfrm>
          <a:off x="2562868" y="1959875"/>
          <a:ext cx="1800000" cy="129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US" sz="2600" kern="1200" dirty="0"/>
            <a:t>Certificates of Free Sale</a:t>
          </a:r>
        </a:p>
      </dsp:txBody>
      <dsp:txXfrm>
        <a:off x="2562868" y="1959875"/>
        <a:ext cx="1800000" cy="1297265"/>
      </dsp:txXfrm>
    </dsp:sp>
    <dsp:sp modelId="{B1952CDA-8843-4436-A09B-FC2282377930}">
      <dsp:nvSpPr>
        <dsp:cNvPr id="0" name=""/>
        <dsp:cNvSpPr/>
      </dsp:nvSpPr>
      <dsp:spPr>
        <a:xfrm>
          <a:off x="3053503" y="769429"/>
          <a:ext cx="810000" cy="8100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90664-7A58-4CC5-84BE-0592B05B33B3}">
      <dsp:nvSpPr>
        <dsp:cNvPr id="0" name=""/>
        <dsp:cNvSpPr/>
      </dsp:nvSpPr>
      <dsp:spPr>
        <a:xfrm>
          <a:off x="4677868" y="1959875"/>
          <a:ext cx="1800000" cy="129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US" sz="2600" kern="1200" dirty="0"/>
            <a:t>Commercial Invoices</a:t>
          </a:r>
        </a:p>
      </dsp:txBody>
      <dsp:txXfrm>
        <a:off x="4677868" y="1959875"/>
        <a:ext cx="1800000" cy="1297265"/>
      </dsp:txXfrm>
    </dsp:sp>
    <dsp:sp modelId="{639530FB-B65F-4B84-A2DE-28496FBDAD90}">
      <dsp:nvSpPr>
        <dsp:cNvPr id="0" name=""/>
        <dsp:cNvSpPr/>
      </dsp:nvSpPr>
      <dsp:spPr>
        <a:xfrm>
          <a:off x="7287868" y="77796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2CD2B-FF3C-4AE2-8810-E68C3C4B162D}">
      <dsp:nvSpPr>
        <dsp:cNvPr id="0" name=""/>
        <dsp:cNvSpPr/>
      </dsp:nvSpPr>
      <dsp:spPr>
        <a:xfrm>
          <a:off x="6792868" y="1959875"/>
          <a:ext cx="1800000" cy="129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US" sz="2600" kern="1200" dirty="0"/>
            <a:t>Embassy Legalization</a:t>
          </a:r>
        </a:p>
      </dsp:txBody>
      <dsp:txXfrm>
        <a:off x="6792868" y="1959875"/>
        <a:ext cx="1800000" cy="129726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68154"/>
          </a:xfrm>
          <a:prstGeom prst="rect">
            <a:avLst/>
          </a:prstGeom>
        </p:spPr>
        <p:txBody>
          <a:bodyPr vert="horz" lIns="93973" tIns="46986" rIns="93973" bIns="46986" rtlCol="0"/>
          <a:lstStyle>
            <a:lvl1pPr algn="r">
              <a:defRPr sz="1200"/>
            </a:lvl1pPr>
          </a:lstStyle>
          <a:p>
            <a:fld id="{D67ED9F4-4B83-475F-A1E0-974B13CE20E7}" type="datetimeFigureOut">
              <a:rPr lang="en-US" smtClean="0"/>
              <a:t>10/22/2025</a:t>
            </a:fld>
            <a:endParaRPr lang="en-US"/>
          </a:p>
        </p:txBody>
      </p:sp>
      <p:sp>
        <p:nvSpPr>
          <p:cNvPr id="4" name="Footer Placeholder 3"/>
          <p:cNvSpPr>
            <a:spLocks noGrp="1"/>
          </p:cNvSpPr>
          <p:nvPr>
            <p:ph type="ftr" sz="quarter" idx="2"/>
          </p:nvPr>
        </p:nvSpPr>
        <p:spPr>
          <a:xfrm>
            <a:off x="1" y="8893297"/>
            <a:ext cx="3066733" cy="468154"/>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893297"/>
            <a:ext cx="3066733" cy="468154"/>
          </a:xfrm>
          <a:prstGeom prst="rect">
            <a:avLst/>
          </a:prstGeom>
        </p:spPr>
        <p:txBody>
          <a:bodyPr vert="horz" lIns="93973" tIns="46986" rIns="93973" bIns="46986" rtlCol="0" anchor="b"/>
          <a:lstStyle>
            <a:lvl1pPr algn="r">
              <a:defRPr sz="1200"/>
            </a:lvl1pPr>
          </a:lstStyle>
          <a:p>
            <a:fld id="{38FA5EFF-1CA9-4965-A84B-8CE840349629}" type="slidenum">
              <a:rPr lang="en-US" smtClean="0"/>
              <a:t>‹#›</a:t>
            </a:fld>
            <a:endParaRPr lang="en-US"/>
          </a:p>
        </p:txBody>
      </p:sp>
    </p:spTree>
    <p:extLst>
      <p:ext uri="{BB962C8B-B14F-4D97-AF65-F5344CB8AC3E}">
        <p14:creationId xmlns:p14="http://schemas.microsoft.com/office/powerpoint/2010/main" val="2339815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1DA2C9AD-3E27-48B4-A1B6-843E5CB7AF88}" type="datetimeFigureOut">
              <a:rPr lang="en-US" smtClean="0"/>
              <a:t>10/22/2025</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A4C992EB-1D7A-4D54-8447-2ECC2E58745D}" type="slidenum">
              <a:rPr lang="en-US" smtClean="0"/>
              <a:t>‹#›</a:t>
            </a:fld>
            <a:endParaRPr lang="en-US"/>
          </a:p>
        </p:txBody>
      </p:sp>
    </p:spTree>
    <p:extLst>
      <p:ext uri="{BB962C8B-B14F-4D97-AF65-F5344CB8AC3E}">
        <p14:creationId xmlns:p14="http://schemas.microsoft.com/office/powerpoint/2010/main" val="242034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AC32E-B12A-4872-BBE8-226B324F4ADE}" type="slidenum">
              <a:rPr lang="en-US" smtClean="0"/>
              <a:t>6</a:t>
            </a:fld>
            <a:endParaRPr lang="en-US"/>
          </a:p>
        </p:txBody>
      </p:sp>
    </p:spTree>
    <p:extLst>
      <p:ext uri="{BB962C8B-B14F-4D97-AF65-F5344CB8AC3E}">
        <p14:creationId xmlns:p14="http://schemas.microsoft.com/office/powerpoint/2010/main" val="419829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680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2726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281462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04719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09007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869122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9291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648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179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210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068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617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10/22/2025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726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10/22/2025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405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10/22/2025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836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10/22/2025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519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10/22/2025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774436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6322" y="822192"/>
            <a:ext cx="7531497" cy="1979106"/>
          </a:xfrm>
        </p:spPr>
        <p:txBody>
          <a:bodyPr>
            <a:normAutofit fontScale="90000"/>
          </a:bodyPr>
          <a:lstStyle/>
          <a:p>
            <a:r>
              <a:rPr lang="en-US" sz="5300" dirty="0"/>
              <a:t>Export Certifications and Rules of Origin</a:t>
            </a:r>
            <a:br>
              <a:rPr lang="en-US" dirty="0"/>
            </a:br>
            <a:endParaRPr lang="en-US" dirty="0"/>
          </a:p>
        </p:txBody>
      </p:sp>
      <p:sp>
        <p:nvSpPr>
          <p:cNvPr id="5" name="TextBox 4"/>
          <p:cNvSpPr txBox="1"/>
          <p:nvPr/>
        </p:nvSpPr>
        <p:spPr>
          <a:xfrm>
            <a:off x="933774" y="4528955"/>
            <a:ext cx="3562378" cy="1815882"/>
          </a:xfrm>
          <a:prstGeom prst="rect">
            <a:avLst/>
          </a:prstGeom>
          <a:noFill/>
        </p:spPr>
        <p:txBody>
          <a:bodyPr wrap="square" rtlCol="0">
            <a:spAutoFit/>
          </a:bodyPr>
          <a:lstStyle/>
          <a:p>
            <a:pPr algn="ctr"/>
            <a:r>
              <a:rPr lang="en-US" sz="2800" dirty="0">
                <a:solidFill>
                  <a:schemeClr val="accent1"/>
                </a:solidFill>
              </a:rPr>
              <a:t>In partnership with</a:t>
            </a:r>
          </a:p>
          <a:p>
            <a:pPr algn="ctr"/>
            <a:r>
              <a:rPr lang="en-US" sz="2800" dirty="0">
                <a:solidFill>
                  <a:schemeClr val="accent1"/>
                </a:solidFill>
              </a:rPr>
              <a:t>The American World Trade Chamber of Commerce (AWTCC)</a:t>
            </a:r>
          </a:p>
        </p:txBody>
      </p:sp>
      <p:sp>
        <p:nvSpPr>
          <p:cNvPr id="7" name="AutoShape 4">
            <a:extLst>
              <a:ext uri="{FF2B5EF4-FFF2-40B4-BE49-F238E27FC236}">
                <a16:creationId xmlns:a16="http://schemas.microsoft.com/office/drawing/2014/main" id="{52A53F91-7FB0-42D6-BA62-1DF4FD2E113D}"/>
              </a:ext>
            </a:extLst>
          </p:cNvPr>
          <p:cNvSpPr>
            <a:spLocks noChangeAspect="1" noChangeArrowheads="1"/>
          </p:cNvSpPr>
          <p:nvPr/>
        </p:nvSpPr>
        <p:spPr bwMode="auto">
          <a:xfrm>
            <a:off x="10058752" y="6793051"/>
            <a:ext cx="113825" cy="113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descr="Logo, company name&#10;&#10;Description automatically generated">
            <a:extLst>
              <a:ext uri="{FF2B5EF4-FFF2-40B4-BE49-F238E27FC236}">
                <a16:creationId xmlns:a16="http://schemas.microsoft.com/office/drawing/2014/main" id="{504D9F6E-8060-4A43-97C3-9C871128A520}"/>
              </a:ext>
            </a:extLst>
          </p:cNvPr>
          <p:cNvPicPr>
            <a:picLocks noChangeAspect="1"/>
          </p:cNvPicPr>
          <p:nvPr/>
        </p:nvPicPr>
        <p:blipFill>
          <a:blip r:embed="rId2"/>
          <a:stretch>
            <a:fillRect/>
          </a:stretch>
        </p:blipFill>
        <p:spPr>
          <a:xfrm>
            <a:off x="4740092" y="4169937"/>
            <a:ext cx="3345676" cy="1952841"/>
          </a:xfrm>
          <a:prstGeom prst="rect">
            <a:avLst/>
          </a:prstGeom>
        </p:spPr>
      </p:pic>
      <p:pic>
        <p:nvPicPr>
          <p:cNvPr id="1026" name="Picture 2" descr="Greater Irvine Chamber of Commerce | Advancing the Economic Vitality of  Greater Irvine">
            <a:extLst>
              <a:ext uri="{FF2B5EF4-FFF2-40B4-BE49-F238E27FC236}">
                <a16:creationId xmlns:a16="http://schemas.microsoft.com/office/drawing/2014/main" id="{5903C62E-4F41-9D23-5313-E812E6F8D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302" y="2329045"/>
            <a:ext cx="6533535" cy="287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20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7" name="Straight Connector 16">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8" name="Rectangle 2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Title 1">
            <a:extLst>
              <a:ext uri="{FF2B5EF4-FFF2-40B4-BE49-F238E27FC236}">
                <a16:creationId xmlns:a16="http://schemas.microsoft.com/office/drawing/2014/main" id="{3FA43BFA-3416-A058-6BD8-2AF8734D06BC}"/>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a:solidFill>
                  <a:schemeClr val="bg1"/>
                </a:solidFill>
              </a:rPr>
              <a:t>Preferential COs</a:t>
            </a:r>
          </a:p>
        </p:txBody>
      </p:sp>
      <p:sp>
        <p:nvSpPr>
          <p:cNvPr id="4" name="Content Placeholder 3">
            <a:extLst>
              <a:ext uri="{FF2B5EF4-FFF2-40B4-BE49-F238E27FC236}">
                <a16:creationId xmlns:a16="http://schemas.microsoft.com/office/drawing/2014/main" id="{7297B540-7AE1-B3DB-3F89-28F40B894113}"/>
              </a:ext>
            </a:extLst>
          </p:cNvPr>
          <p:cNvSpPr>
            <a:spLocks noGrp="1"/>
          </p:cNvSpPr>
          <p:nvPr>
            <p:ph sz="half" idx="2"/>
          </p:nvPr>
        </p:nvSpPr>
        <p:spPr>
          <a:xfrm>
            <a:off x="673754" y="2160590"/>
            <a:ext cx="3973943" cy="3440110"/>
          </a:xfrm>
        </p:spPr>
        <p:txBody>
          <a:bodyPr vert="horz" lIns="91440" tIns="45720" rIns="91440" bIns="45720" rtlCol="0">
            <a:normAutofit/>
          </a:bodyPr>
          <a:lstStyle/>
          <a:p>
            <a:pPr marL="0" indent="0"/>
            <a:r>
              <a:rPr lang="en-US" dirty="0">
                <a:solidFill>
                  <a:schemeClr val="bg1"/>
                </a:solidFill>
              </a:rPr>
              <a:t>AWTCC can provide preferential templates. </a:t>
            </a:r>
          </a:p>
          <a:p>
            <a:pPr marL="0" indent="0"/>
            <a:r>
              <a:rPr lang="en-US" dirty="0">
                <a:solidFill>
                  <a:schemeClr val="bg1"/>
                </a:solidFill>
              </a:rPr>
              <a:t>Often, a full form CO is not required but as a lot of information is required we recommend best practice is to generate a full form document.</a:t>
            </a:r>
          </a:p>
        </p:txBody>
      </p:sp>
      <p:pic>
        <p:nvPicPr>
          <p:cNvPr id="10" name="Picture 9">
            <a:extLst>
              <a:ext uri="{FF2B5EF4-FFF2-40B4-BE49-F238E27FC236}">
                <a16:creationId xmlns:a16="http://schemas.microsoft.com/office/drawing/2014/main" id="{B5C0B26C-97EB-E4F6-DB03-8C488B587348}"/>
              </a:ext>
            </a:extLst>
          </p:cNvPr>
          <p:cNvPicPr>
            <a:picLocks noChangeAspect="1"/>
          </p:cNvPicPr>
          <p:nvPr/>
        </p:nvPicPr>
        <p:blipFill>
          <a:blip r:embed="rId2"/>
          <a:stretch>
            <a:fillRect/>
          </a:stretch>
        </p:blipFill>
        <p:spPr>
          <a:xfrm>
            <a:off x="5812674" y="-8470"/>
            <a:ext cx="5338677" cy="6866467"/>
          </a:xfrm>
          <a:prstGeom prst="rect">
            <a:avLst/>
          </a:prstGeom>
        </p:spPr>
      </p:pic>
      <p:sp>
        <p:nvSpPr>
          <p:cNvPr id="34" name="Isosceles Triangle 3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699834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3005-F50A-FD13-4E08-1164570A5D28}"/>
              </a:ext>
            </a:extLst>
          </p:cNvPr>
          <p:cNvSpPr>
            <a:spLocks noGrp="1"/>
          </p:cNvSpPr>
          <p:nvPr>
            <p:ph type="title"/>
          </p:nvPr>
        </p:nvSpPr>
        <p:spPr/>
        <p:txBody>
          <a:bodyPr/>
          <a:lstStyle/>
          <a:p>
            <a:r>
              <a:rPr lang="en-US" dirty="0"/>
              <a:t>Non-Preferential Certificates of Origin</a:t>
            </a:r>
            <a:br>
              <a:rPr lang="en-US" dirty="0"/>
            </a:br>
            <a:r>
              <a:rPr lang="en-US" dirty="0"/>
              <a:t>ICC – Setting the standard</a:t>
            </a:r>
          </a:p>
        </p:txBody>
      </p:sp>
      <p:sp>
        <p:nvSpPr>
          <p:cNvPr id="3" name="Content Placeholder 2">
            <a:extLst>
              <a:ext uri="{FF2B5EF4-FFF2-40B4-BE49-F238E27FC236}">
                <a16:creationId xmlns:a16="http://schemas.microsoft.com/office/drawing/2014/main" id="{002B4018-B7D7-4F78-E647-252FEAA82A46}"/>
              </a:ext>
            </a:extLst>
          </p:cNvPr>
          <p:cNvSpPr>
            <a:spLocks noGrp="1"/>
          </p:cNvSpPr>
          <p:nvPr>
            <p:ph idx="1"/>
          </p:nvPr>
        </p:nvSpPr>
        <p:spPr/>
        <p:txBody>
          <a:bodyPr/>
          <a:lstStyle/>
          <a:p>
            <a:r>
              <a:rPr lang="en-US" dirty="0"/>
              <a:t>Commonly issued by chambers of commerce</a:t>
            </a:r>
          </a:p>
          <a:p>
            <a:pPr lvl="1"/>
            <a:r>
              <a:rPr lang="en-US" dirty="0"/>
              <a:t>Often specifies ‘local’ chamber, meaning a chamber operating in the exporting country</a:t>
            </a:r>
          </a:p>
          <a:p>
            <a:r>
              <a:rPr lang="en-US" dirty="0"/>
              <a:t>International Chamber of Commerce (ICC) sets standards and best practices alongside the World Chambers Federation</a:t>
            </a:r>
          </a:p>
          <a:p>
            <a:r>
              <a:rPr lang="en-US" dirty="0"/>
              <a:t>ICC maintains CO verification website for accredited chambers</a:t>
            </a:r>
          </a:p>
          <a:p>
            <a:r>
              <a:rPr lang="en-US" dirty="0"/>
              <a:t>Non-preferential doesn’t mean to skip CO</a:t>
            </a:r>
          </a:p>
          <a:p>
            <a:pPr lvl="1"/>
            <a:r>
              <a:rPr lang="en-US" dirty="0"/>
              <a:t>Often requirement for clearance</a:t>
            </a:r>
          </a:p>
          <a:p>
            <a:pPr lvl="1"/>
            <a:r>
              <a:rPr lang="en-US" dirty="0"/>
              <a:t>Most favored nation priority</a:t>
            </a:r>
          </a:p>
          <a:p>
            <a:pPr lvl="1"/>
            <a:endParaRPr lang="en-US" dirty="0"/>
          </a:p>
        </p:txBody>
      </p:sp>
    </p:spTree>
    <p:extLst>
      <p:ext uri="{BB962C8B-B14F-4D97-AF65-F5344CB8AC3E}">
        <p14:creationId xmlns:p14="http://schemas.microsoft.com/office/powerpoint/2010/main" val="1670623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8912-46A2-369C-65AD-F5A267ACDE17}"/>
              </a:ext>
            </a:extLst>
          </p:cNvPr>
          <p:cNvSpPr>
            <a:spLocks noGrp="1"/>
          </p:cNvSpPr>
          <p:nvPr>
            <p:ph type="title"/>
          </p:nvPr>
        </p:nvSpPr>
        <p:spPr/>
        <p:txBody>
          <a:bodyPr/>
          <a:lstStyle/>
          <a:p>
            <a:r>
              <a:rPr lang="en-US" dirty="0"/>
              <a:t>What We Cover – Electronic Process</a:t>
            </a:r>
          </a:p>
        </p:txBody>
      </p:sp>
      <p:graphicFrame>
        <p:nvGraphicFramePr>
          <p:cNvPr id="11" name="Content Placeholder 2">
            <a:extLst>
              <a:ext uri="{FF2B5EF4-FFF2-40B4-BE49-F238E27FC236}">
                <a16:creationId xmlns:a16="http://schemas.microsoft.com/office/drawing/2014/main" id="{AB95EA40-2A4B-3DD5-A63E-7CEB3CFAF9A3}"/>
              </a:ext>
            </a:extLst>
          </p:cNvPr>
          <p:cNvGraphicFramePr>
            <a:graphicFrameLocks noGrp="1"/>
          </p:cNvGraphicFramePr>
          <p:nvPr>
            <p:ph idx="1"/>
            <p:extLst>
              <p:ext uri="{D42A27DB-BD31-4B8C-83A1-F6EECF244321}">
                <p14:modId xmlns:p14="http://schemas.microsoft.com/office/powerpoint/2010/main" val="2430092955"/>
              </p:ext>
            </p:extLst>
          </p:nvPr>
        </p:nvGraphicFramePr>
        <p:xfrm>
          <a:off x="455299" y="1063099"/>
          <a:ext cx="9040737" cy="4035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2">
            <a:extLst>
              <a:ext uri="{FF2B5EF4-FFF2-40B4-BE49-F238E27FC236}">
                <a16:creationId xmlns:a16="http://schemas.microsoft.com/office/drawing/2014/main" id="{491C5A16-26A6-D7D9-E7FB-5AE97EE88E01}"/>
              </a:ext>
            </a:extLst>
          </p:cNvPr>
          <p:cNvSpPr txBox="1">
            <a:spLocks/>
          </p:cNvSpPr>
          <p:nvPr/>
        </p:nvSpPr>
        <p:spPr>
          <a:xfrm>
            <a:off x="3142590" y="4230905"/>
            <a:ext cx="8001802" cy="10805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solidFill>
                <a:schemeClr val="accent2"/>
              </a:solidFill>
            </a:endParaRPr>
          </a:p>
          <a:p>
            <a:pPr>
              <a:buFont typeface="Wingdings" panose="05000000000000000000" pitchFamily="2" charset="2"/>
              <a:buChar char="Ø"/>
            </a:pPr>
            <a:r>
              <a:rPr lang="en-US" sz="2400" dirty="0">
                <a:solidFill>
                  <a:schemeClr val="tx1"/>
                </a:solidFill>
              </a:rPr>
              <a:t>Plus Feedback</a:t>
            </a:r>
          </a:p>
        </p:txBody>
      </p:sp>
    </p:spTree>
    <p:extLst>
      <p:ext uri="{BB962C8B-B14F-4D97-AF65-F5344CB8AC3E}">
        <p14:creationId xmlns:p14="http://schemas.microsoft.com/office/powerpoint/2010/main" val="513034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0847F-B608-9ED9-C3ED-E1D249C926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A7241-290A-6887-7631-8EE06E4D276D}"/>
              </a:ext>
            </a:extLst>
          </p:cNvPr>
          <p:cNvSpPr>
            <a:spLocks noGrp="1"/>
          </p:cNvSpPr>
          <p:nvPr>
            <p:ph type="title"/>
          </p:nvPr>
        </p:nvSpPr>
        <p:spPr/>
        <p:txBody>
          <a:bodyPr/>
          <a:lstStyle/>
          <a:p>
            <a:r>
              <a:rPr lang="en-US" dirty="0"/>
              <a:t>Substantial Transformation</a:t>
            </a:r>
            <a:br>
              <a:rPr lang="en-US" dirty="0"/>
            </a:br>
            <a:r>
              <a:rPr lang="en-US" dirty="0"/>
              <a:t>HS Code Shift</a:t>
            </a:r>
          </a:p>
        </p:txBody>
      </p:sp>
      <p:sp>
        <p:nvSpPr>
          <p:cNvPr id="3" name="Text Placeholder 2">
            <a:extLst>
              <a:ext uri="{FF2B5EF4-FFF2-40B4-BE49-F238E27FC236}">
                <a16:creationId xmlns:a16="http://schemas.microsoft.com/office/drawing/2014/main" id="{2B2A3BE3-C297-BF98-A2C2-BF2AB7E72DE2}"/>
              </a:ext>
            </a:extLst>
          </p:cNvPr>
          <p:cNvSpPr>
            <a:spLocks noGrp="1"/>
          </p:cNvSpPr>
          <p:nvPr>
            <p:ph type="body" idx="1"/>
          </p:nvPr>
        </p:nvSpPr>
        <p:spPr/>
        <p:txBody>
          <a:bodyPr/>
          <a:lstStyle/>
          <a:p>
            <a:r>
              <a:rPr lang="en-US" dirty="0"/>
              <a:t>Qualifies</a:t>
            </a:r>
          </a:p>
        </p:txBody>
      </p:sp>
      <p:sp>
        <p:nvSpPr>
          <p:cNvPr id="4" name="Content Placeholder 3">
            <a:extLst>
              <a:ext uri="{FF2B5EF4-FFF2-40B4-BE49-F238E27FC236}">
                <a16:creationId xmlns:a16="http://schemas.microsoft.com/office/drawing/2014/main" id="{D8568584-4958-E1FC-A01F-E035C7B3EC3B}"/>
              </a:ext>
            </a:extLst>
          </p:cNvPr>
          <p:cNvSpPr>
            <a:spLocks noGrp="1"/>
          </p:cNvSpPr>
          <p:nvPr>
            <p:ph sz="half" idx="2"/>
          </p:nvPr>
        </p:nvSpPr>
        <p:spPr/>
        <p:txBody>
          <a:bodyPr/>
          <a:lstStyle/>
          <a:p>
            <a:r>
              <a:rPr lang="en-US" dirty="0"/>
              <a:t>Tomatoes, onions, basil, and garlic imported from all different countries than turned into tomato sauce</a:t>
            </a:r>
          </a:p>
          <a:p>
            <a:r>
              <a:rPr lang="en-US" dirty="0"/>
              <a:t>Electronic components from different countries turned into computer</a:t>
            </a:r>
          </a:p>
          <a:p>
            <a:pPr lvl="1"/>
            <a:r>
              <a:rPr lang="en-US" dirty="0"/>
              <a:t>Individual piece is not the final product</a:t>
            </a:r>
          </a:p>
        </p:txBody>
      </p:sp>
      <p:sp>
        <p:nvSpPr>
          <p:cNvPr id="5" name="Text Placeholder 4">
            <a:extLst>
              <a:ext uri="{FF2B5EF4-FFF2-40B4-BE49-F238E27FC236}">
                <a16:creationId xmlns:a16="http://schemas.microsoft.com/office/drawing/2014/main" id="{70A81CA3-B110-D437-5B2D-0440BAB78AC7}"/>
              </a:ext>
            </a:extLst>
          </p:cNvPr>
          <p:cNvSpPr>
            <a:spLocks noGrp="1"/>
          </p:cNvSpPr>
          <p:nvPr>
            <p:ph type="body" sz="quarter" idx="3"/>
          </p:nvPr>
        </p:nvSpPr>
        <p:spPr/>
        <p:txBody>
          <a:bodyPr/>
          <a:lstStyle/>
          <a:p>
            <a:r>
              <a:rPr lang="en-US" dirty="0"/>
              <a:t>Does not qualify</a:t>
            </a:r>
          </a:p>
        </p:txBody>
      </p:sp>
      <p:sp>
        <p:nvSpPr>
          <p:cNvPr id="6" name="Content Placeholder 5">
            <a:extLst>
              <a:ext uri="{FF2B5EF4-FFF2-40B4-BE49-F238E27FC236}">
                <a16:creationId xmlns:a16="http://schemas.microsoft.com/office/drawing/2014/main" id="{7A5B176C-0AF4-EF65-31A6-9D820B72E0B2}"/>
              </a:ext>
            </a:extLst>
          </p:cNvPr>
          <p:cNvSpPr>
            <a:spLocks noGrp="1"/>
          </p:cNvSpPr>
          <p:nvPr>
            <p:ph sz="quarter" idx="4"/>
          </p:nvPr>
        </p:nvSpPr>
        <p:spPr>
          <a:xfrm>
            <a:off x="5088384" y="2737245"/>
            <a:ext cx="4350718" cy="3304117"/>
          </a:xfrm>
        </p:spPr>
        <p:txBody>
          <a:bodyPr/>
          <a:lstStyle/>
          <a:p>
            <a:r>
              <a:rPr lang="en-US" dirty="0"/>
              <a:t>Repacking existing product</a:t>
            </a:r>
          </a:p>
          <a:p>
            <a:r>
              <a:rPr lang="en-US" dirty="0"/>
              <a:t>Diluting tomato sauce with water</a:t>
            </a:r>
          </a:p>
          <a:p>
            <a:r>
              <a:rPr lang="en-US" dirty="0"/>
              <a:t>Putting a new label on a jar of tomato sauce</a:t>
            </a:r>
          </a:p>
          <a:p>
            <a:r>
              <a:rPr lang="en-US" dirty="0"/>
              <a:t>Freezing imported tomatoes</a:t>
            </a:r>
          </a:p>
          <a:p>
            <a:r>
              <a:rPr lang="en-US" dirty="0"/>
              <a:t>Phone with case added (may be mixed)</a:t>
            </a:r>
          </a:p>
          <a:p>
            <a:endParaRPr lang="en-US" dirty="0"/>
          </a:p>
        </p:txBody>
      </p:sp>
      <p:sp>
        <p:nvSpPr>
          <p:cNvPr id="7" name="Text Placeholder 4">
            <a:extLst>
              <a:ext uri="{FF2B5EF4-FFF2-40B4-BE49-F238E27FC236}">
                <a16:creationId xmlns:a16="http://schemas.microsoft.com/office/drawing/2014/main" id="{6B12658E-ED47-3B42-2206-4645C8BBA1DA}"/>
              </a:ext>
            </a:extLst>
          </p:cNvPr>
          <p:cNvSpPr txBox="1">
            <a:spLocks/>
          </p:cNvSpPr>
          <p:nvPr/>
        </p:nvSpPr>
        <p:spPr>
          <a:xfrm>
            <a:off x="5088381" y="5114637"/>
            <a:ext cx="418561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dirty="0"/>
              <a:t>May Qualify</a:t>
            </a:r>
          </a:p>
        </p:txBody>
      </p:sp>
      <p:sp>
        <p:nvSpPr>
          <p:cNvPr id="8" name="Content Placeholder 5">
            <a:extLst>
              <a:ext uri="{FF2B5EF4-FFF2-40B4-BE49-F238E27FC236}">
                <a16:creationId xmlns:a16="http://schemas.microsoft.com/office/drawing/2014/main" id="{97AAF48E-08DD-C5D6-103E-5C129FE96A2D}"/>
              </a:ext>
            </a:extLst>
          </p:cNvPr>
          <p:cNvSpPr txBox="1">
            <a:spLocks/>
          </p:cNvSpPr>
          <p:nvPr/>
        </p:nvSpPr>
        <p:spPr>
          <a:xfrm>
            <a:off x="5088382" y="5641023"/>
            <a:ext cx="4185617" cy="33041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Assembly/Disassembly</a:t>
            </a:r>
          </a:p>
        </p:txBody>
      </p:sp>
    </p:spTree>
    <p:extLst>
      <p:ext uri="{BB962C8B-B14F-4D97-AF65-F5344CB8AC3E}">
        <p14:creationId xmlns:p14="http://schemas.microsoft.com/office/powerpoint/2010/main" val="1204082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9DF496-977A-42E9-86B1-6D4E4BDEA585}"/>
              </a:ext>
            </a:extLst>
          </p:cNvPr>
          <p:cNvSpPr txBox="1"/>
          <p:nvPr/>
        </p:nvSpPr>
        <p:spPr>
          <a:xfrm>
            <a:off x="430094" y="1276479"/>
            <a:ext cx="3721515" cy="2862322"/>
          </a:xfrm>
          <a:prstGeom prst="rect">
            <a:avLst/>
          </a:prstGeom>
          <a:noFill/>
        </p:spPr>
        <p:txBody>
          <a:bodyPr wrap="square">
            <a:spAutoFit/>
          </a:bodyPr>
          <a:lstStyle/>
          <a:p>
            <a:pPr algn="just"/>
            <a:r>
              <a:rPr lang="en-US" dirty="0"/>
              <a:t>“The issuance of a CO is 100% electronic in China. All </a:t>
            </a:r>
            <a:r>
              <a:rPr lang="en-US" dirty="0" err="1"/>
              <a:t>eCO</a:t>
            </a:r>
            <a:r>
              <a:rPr lang="en-US" dirty="0"/>
              <a:t> issued by CCPIT and its branches are accepted by customs agencies around the world with more than 4 million CO delivered in the country every year. CCPIT encourages all chambers to go digital for the beneﬁt of their exporting business communities.”</a:t>
            </a:r>
          </a:p>
        </p:txBody>
      </p:sp>
      <p:sp>
        <p:nvSpPr>
          <p:cNvPr id="5" name="TextBox 4">
            <a:extLst>
              <a:ext uri="{FF2B5EF4-FFF2-40B4-BE49-F238E27FC236}">
                <a16:creationId xmlns:a16="http://schemas.microsoft.com/office/drawing/2014/main" id="{A7E3E24C-D559-40C6-AEF5-05DB5F74FEF9}"/>
              </a:ext>
            </a:extLst>
          </p:cNvPr>
          <p:cNvSpPr txBox="1"/>
          <p:nvPr/>
        </p:nvSpPr>
        <p:spPr>
          <a:xfrm>
            <a:off x="1112213" y="4138801"/>
            <a:ext cx="3096256" cy="1477328"/>
          </a:xfrm>
          <a:prstGeom prst="rect">
            <a:avLst/>
          </a:prstGeom>
          <a:noFill/>
        </p:spPr>
        <p:txBody>
          <a:bodyPr wrap="square">
            <a:spAutoFit/>
          </a:bodyPr>
          <a:lstStyle/>
          <a:p>
            <a:pPr algn="just"/>
            <a:r>
              <a:rPr lang="en-US" i="1" dirty="0" err="1"/>
              <a:t>Tingting</a:t>
            </a:r>
            <a:r>
              <a:rPr lang="en-US" i="1" dirty="0"/>
              <a:t> Sun</a:t>
            </a:r>
          </a:p>
          <a:p>
            <a:pPr algn="just"/>
            <a:r>
              <a:rPr lang="en-US" i="1" dirty="0"/>
              <a:t>Trade Facilitation Specialist</a:t>
            </a:r>
          </a:p>
          <a:p>
            <a:pPr algn="just"/>
            <a:r>
              <a:rPr lang="en-US" i="1" dirty="0"/>
              <a:t>China Council for the Promotion of International Trade (CCPIT)</a:t>
            </a:r>
          </a:p>
        </p:txBody>
      </p:sp>
      <p:sp>
        <p:nvSpPr>
          <p:cNvPr id="8" name="TextBox 7">
            <a:extLst>
              <a:ext uri="{FF2B5EF4-FFF2-40B4-BE49-F238E27FC236}">
                <a16:creationId xmlns:a16="http://schemas.microsoft.com/office/drawing/2014/main" id="{82384C49-8E46-4EA7-A4D9-A86242A07DD2}"/>
              </a:ext>
            </a:extLst>
          </p:cNvPr>
          <p:cNvSpPr txBox="1"/>
          <p:nvPr/>
        </p:nvSpPr>
        <p:spPr>
          <a:xfrm>
            <a:off x="5244434" y="1276479"/>
            <a:ext cx="4296730" cy="2031325"/>
          </a:xfrm>
          <a:prstGeom prst="rect">
            <a:avLst/>
          </a:prstGeom>
          <a:noFill/>
        </p:spPr>
        <p:txBody>
          <a:bodyPr wrap="square">
            <a:spAutoFit/>
          </a:bodyPr>
          <a:lstStyle/>
          <a:p>
            <a:pPr algn="just"/>
            <a:r>
              <a:rPr lang="en-US" dirty="0"/>
              <a:t>“When we receive shipments from America, it is still difficult to clear goods at times due to the requirement for original documents—specifically because the Certificate of Origin is not provided digitally. Could you clarify why this has not been updated?”</a:t>
            </a:r>
          </a:p>
        </p:txBody>
      </p:sp>
      <p:sp>
        <p:nvSpPr>
          <p:cNvPr id="13" name="Title 1">
            <a:extLst>
              <a:ext uri="{FF2B5EF4-FFF2-40B4-BE49-F238E27FC236}">
                <a16:creationId xmlns:a16="http://schemas.microsoft.com/office/drawing/2014/main" id="{05828D13-48A0-474F-ACF3-F5BE85BB6C6B}"/>
              </a:ext>
            </a:extLst>
          </p:cNvPr>
          <p:cNvSpPr>
            <a:spLocks noGrp="1"/>
          </p:cNvSpPr>
          <p:nvPr>
            <p:ph type="title"/>
          </p:nvPr>
        </p:nvSpPr>
        <p:spPr>
          <a:xfrm>
            <a:off x="430094" y="735021"/>
            <a:ext cx="6038212" cy="541458"/>
          </a:xfrm>
        </p:spPr>
        <p:txBody>
          <a:bodyPr>
            <a:normAutofit fontScale="90000"/>
          </a:bodyPr>
          <a:lstStyle/>
          <a:p>
            <a:r>
              <a:rPr lang="en-US" dirty="0"/>
              <a:t>Current State of Electronic</a:t>
            </a:r>
          </a:p>
        </p:txBody>
      </p:sp>
      <p:sp>
        <p:nvSpPr>
          <p:cNvPr id="14" name="TextBox 13">
            <a:extLst>
              <a:ext uri="{FF2B5EF4-FFF2-40B4-BE49-F238E27FC236}">
                <a16:creationId xmlns:a16="http://schemas.microsoft.com/office/drawing/2014/main" id="{DF3022D8-D5F4-4901-9CF6-155E53F06615}"/>
              </a:ext>
            </a:extLst>
          </p:cNvPr>
          <p:cNvSpPr txBox="1"/>
          <p:nvPr/>
        </p:nvSpPr>
        <p:spPr>
          <a:xfrm>
            <a:off x="5470741" y="4969798"/>
            <a:ext cx="3721515" cy="646331"/>
          </a:xfrm>
          <a:prstGeom prst="rect">
            <a:avLst/>
          </a:prstGeom>
          <a:noFill/>
        </p:spPr>
        <p:txBody>
          <a:bodyPr wrap="square">
            <a:spAutoFit/>
          </a:bodyPr>
          <a:lstStyle/>
          <a:p>
            <a:pPr algn="just"/>
            <a:r>
              <a:rPr lang="en-US" dirty="0"/>
              <a:t>The majority of COs issued in the US today are still done manually.</a:t>
            </a:r>
          </a:p>
        </p:txBody>
      </p:sp>
      <p:sp>
        <p:nvSpPr>
          <p:cNvPr id="2" name="TextBox 1">
            <a:extLst>
              <a:ext uri="{FF2B5EF4-FFF2-40B4-BE49-F238E27FC236}">
                <a16:creationId xmlns:a16="http://schemas.microsoft.com/office/drawing/2014/main" id="{1C4C6951-573B-D91F-56DE-E8FA7B1B978F}"/>
              </a:ext>
            </a:extLst>
          </p:cNvPr>
          <p:cNvSpPr txBox="1"/>
          <p:nvPr/>
        </p:nvSpPr>
        <p:spPr>
          <a:xfrm>
            <a:off x="6096000" y="3400137"/>
            <a:ext cx="3096256" cy="369332"/>
          </a:xfrm>
          <a:prstGeom prst="rect">
            <a:avLst/>
          </a:prstGeom>
          <a:noFill/>
        </p:spPr>
        <p:txBody>
          <a:bodyPr wrap="square">
            <a:spAutoFit/>
          </a:bodyPr>
          <a:lstStyle/>
          <a:p>
            <a:pPr algn="just"/>
            <a:r>
              <a:rPr lang="en-US" i="1" dirty="0"/>
              <a:t>Importer in UAE</a:t>
            </a:r>
          </a:p>
        </p:txBody>
      </p:sp>
    </p:spTree>
    <p:extLst>
      <p:ext uri="{BB962C8B-B14F-4D97-AF65-F5344CB8AC3E}">
        <p14:creationId xmlns:p14="http://schemas.microsoft.com/office/powerpoint/2010/main" val="2575577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C4786F-B5C1-4DCA-9B5D-B2FAFD7C3051}"/>
              </a:ext>
            </a:extLst>
          </p:cNvPr>
          <p:cNvPicPr>
            <a:picLocks noChangeAspect="1"/>
          </p:cNvPicPr>
          <p:nvPr/>
        </p:nvPicPr>
        <p:blipFill>
          <a:blip r:embed="rId2"/>
          <a:stretch>
            <a:fillRect/>
          </a:stretch>
        </p:blipFill>
        <p:spPr>
          <a:xfrm>
            <a:off x="541994" y="1793417"/>
            <a:ext cx="3800475" cy="1171575"/>
          </a:xfrm>
          <a:prstGeom prst="rect">
            <a:avLst/>
          </a:prstGeom>
        </p:spPr>
      </p:pic>
      <p:pic>
        <p:nvPicPr>
          <p:cNvPr id="9" name="Picture 8">
            <a:extLst>
              <a:ext uri="{FF2B5EF4-FFF2-40B4-BE49-F238E27FC236}">
                <a16:creationId xmlns:a16="http://schemas.microsoft.com/office/drawing/2014/main" id="{9F8D77F0-E1F9-42D9-96CC-558F244CABCA}"/>
              </a:ext>
            </a:extLst>
          </p:cNvPr>
          <p:cNvPicPr>
            <a:picLocks noChangeAspect="1"/>
          </p:cNvPicPr>
          <p:nvPr/>
        </p:nvPicPr>
        <p:blipFill>
          <a:blip r:embed="rId3"/>
          <a:stretch>
            <a:fillRect/>
          </a:stretch>
        </p:blipFill>
        <p:spPr>
          <a:xfrm>
            <a:off x="554192" y="1154592"/>
            <a:ext cx="3914543" cy="577456"/>
          </a:xfrm>
          <a:prstGeom prst="rect">
            <a:avLst/>
          </a:prstGeom>
        </p:spPr>
      </p:pic>
      <p:pic>
        <p:nvPicPr>
          <p:cNvPr id="11" name="Picture 10">
            <a:extLst>
              <a:ext uri="{FF2B5EF4-FFF2-40B4-BE49-F238E27FC236}">
                <a16:creationId xmlns:a16="http://schemas.microsoft.com/office/drawing/2014/main" id="{BF812784-1A97-452C-88FE-AEBC473EF843}"/>
              </a:ext>
            </a:extLst>
          </p:cNvPr>
          <p:cNvPicPr>
            <a:picLocks noChangeAspect="1"/>
          </p:cNvPicPr>
          <p:nvPr/>
        </p:nvPicPr>
        <p:blipFill>
          <a:blip r:embed="rId4"/>
          <a:stretch>
            <a:fillRect/>
          </a:stretch>
        </p:blipFill>
        <p:spPr>
          <a:xfrm>
            <a:off x="1525079" y="3652461"/>
            <a:ext cx="1834304" cy="1839605"/>
          </a:xfrm>
          <a:prstGeom prst="rect">
            <a:avLst/>
          </a:prstGeom>
        </p:spPr>
      </p:pic>
      <p:pic>
        <p:nvPicPr>
          <p:cNvPr id="13" name="Picture 12">
            <a:extLst>
              <a:ext uri="{FF2B5EF4-FFF2-40B4-BE49-F238E27FC236}">
                <a16:creationId xmlns:a16="http://schemas.microsoft.com/office/drawing/2014/main" id="{300C679E-3040-45F9-9D4B-EA544FB9C00C}"/>
              </a:ext>
            </a:extLst>
          </p:cNvPr>
          <p:cNvPicPr>
            <a:picLocks noChangeAspect="1"/>
          </p:cNvPicPr>
          <p:nvPr/>
        </p:nvPicPr>
        <p:blipFill>
          <a:blip r:embed="rId5"/>
          <a:stretch>
            <a:fillRect/>
          </a:stretch>
        </p:blipFill>
        <p:spPr>
          <a:xfrm>
            <a:off x="4411702" y="22079"/>
            <a:ext cx="5066270" cy="6858000"/>
          </a:xfrm>
          <a:prstGeom prst="rect">
            <a:avLst/>
          </a:prstGeom>
        </p:spPr>
      </p:pic>
      <p:sp>
        <p:nvSpPr>
          <p:cNvPr id="14" name="Title 1">
            <a:extLst>
              <a:ext uri="{FF2B5EF4-FFF2-40B4-BE49-F238E27FC236}">
                <a16:creationId xmlns:a16="http://schemas.microsoft.com/office/drawing/2014/main" id="{94ACA6E6-D507-4E40-9E30-B97092C353BD}"/>
              </a:ext>
            </a:extLst>
          </p:cNvPr>
          <p:cNvSpPr txBox="1">
            <a:spLocks/>
          </p:cNvSpPr>
          <p:nvPr/>
        </p:nvSpPr>
        <p:spPr>
          <a:xfrm>
            <a:off x="1216795" y="288505"/>
            <a:ext cx="2829085" cy="599661"/>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Verification</a:t>
            </a:r>
            <a:endParaRPr lang="en-US" dirty="0"/>
          </a:p>
        </p:txBody>
      </p:sp>
    </p:spTree>
    <p:extLst>
      <p:ext uri="{BB962C8B-B14F-4D97-AF65-F5344CB8AC3E}">
        <p14:creationId xmlns:p14="http://schemas.microsoft.com/office/powerpoint/2010/main" val="365103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a:t>Electronic Certification</a:t>
            </a:r>
            <a:endParaRPr lang="en-US" sz="3600" b="1" dirty="0"/>
          </a:p>
        </p:txBody>
      </p:sp>
      <p:sp>
        <p:nvSpPr>
          <p:cNvPr id="3" name="Content Placeholder 2"/>
          <p:cNvSpPr>
            <a:spLocks noGrp="1"/>
          </p:cNvSpPr>
          <p:nvPr>
            <p:ph idx="1"/>
          </p:nvPr>
        </p:nvSpPr>
        <p:spPr>
          <a:xfrm>
            <a:off x="677334" y="1352283"/>
            <a:ext cx="8596668" cy="5125790"/>
          </a:xfrm>
        </p:spPr>
        <p:txBody>
          <a:bodyPr>
            <a:normAutofit/>
          </a:bodyPr>
          <a:lstStyle/>
          <a:p>
            <a:pPr marL="0" indent="0">
              <a:buNone/>
            </a:pPr>
            <a:r>
              <a:rPr lang="en-US" sz="2800" b="1" dirty="0"/>
              <a:t>Value to Exporters</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Apply and print at their desk - saves exporters on couriers, time, postage, parking</a:t>
            </a:r>
          </a:p>
          <a:p>
            <a:pPr>
              <a:buFont typeface="Wingdings" panose="05000000000000000000" pitchFamily="2" charset="2"/>
              <a:buChar char="Ø"/>
            </a:pPr>
            <a:r>
              <a:rPr lang="en-US" sz="2000" dirty="0"/>
              <a:t>Web-based saving exporters on document creation time, training, repetitive applications</a:t>
            </a:r>
          </a:p>
          <a:p>
            <a:pPr>
              <a:buFont typeface="Wingdings" panose="05000000000000000000" pitchFamily="2" charset="2"/>
              <a:buChar char="Ø"/>
            </a:pPr>
            <a:r>
              <a:rPr lang="en-US" sz="2000" dirty="0"/>
              <a:t>Compliance features reduce shipment delays and storage fees due to incomplete documentation</a:t>
            </a:r>
          </a:p>
          <a:p>
            <a:pPr>
              <a:buFont typeface="Wingdings" panose="05000000000000000000" pitchFamily="2" charset="2"/>
              <a:buChar char="Ø"/>
            </a:pPr>
            <a:r>
              <a:rPr lang="en-US" sz="2000" dirty="0"/>
              <a:t>Fast and secure</a:t>
            </a:r>
          </a:p>
          <a:p>
            <a:pPr>
              <a:buFont typeface="Wingdings" panose="05000000000000000000" pitchFamily="2" charset="2"/>
              <a:buChar char="Ø"/>
            </a:pPr>
            <a:r>
              <a:rPr lang="en-US" sz="2000" dirty="0"/>
              <a:t>Online Archive with audit trail, fully searchable database and attachments</a:t>
            </a:r>
          </a:p>
          <a:p>
            <a:pPr>
              <a:buFont typeface="Wingdings" panose="05000000000000000000" pitchFamily="2" charset="2"/>
              <a:buChar char="Ø"/>
            </a:pPr>
            <a:r>
              <a:rPr lang="en-US" sz="2000" b="1" dirty="0"/>
              <a:t>Future-proof</a:t>
            </a:r>
          </a:p>
        </p:txBody>
      </p:sp>
    </p:spTree>
    <p:extLst>
      <p:ext uri="{BB962C8B-B14F-4D97-AF65-F5344CB8AC3E}">
        <p14:creationId xmlns:p14="http://schemas.microsoft.com/office/powerpoint/2010/main" val="173998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9809" y="4717393"/>
            <a:ext cx="3017456" cy="1754326"/>
          </a:xfrm>
          <a:prstGeom prst="rect">
            <a:avLst/>
          </a:prstGeom>
          <a:noFill/>
        </p:spPr>
        <p:txBody>
          <a:bodyPr wrap="square" rtlCol="0">
            <a:spAutoFit/>
          </a:bodyPr>
          <a:lstStyle/>
          <a:p>
            <a:r>
              <a:rPr lang="en-US" dirty="0">
                <a:solidFill>
                  <a:schemeClr val="accent1"/>
                </a:solidFill>
              </a:rPr>
              <a:t>Alex Sonifrank</a:t>
            </a:r>
          </a:p>
          <a:p>
            <a:r>
              <a:rPr lang="en-US" dirty="0">
                <a:solidFill>
                  <a:schemeClr val="accent1"/>
                </a:solidFill>
              </a:rPr>
              <a:t>VP Partnerships</a:t>
            </a:r>
          </a:p>
          <a:p>
            <a:r>
              <a:rPr lang="en-US" dirty="0">
                <a:solidFill>
                  <a:schemeClr val="accent1"/>
                </a:solidFill>
              </a:rPr>
              <a:t>asonifrank@awtcc.org</a:t>
            </a:r>
          </a:p>
          <a:p>
            <a:endParaRPr lang="en-US" dirty="0">
              <a:solidFill>
                <a:schemeClr val="accent1"/>
              </a:solidFill>
            </a:endParaRPr>
          </a:p>
          <a:p>
            <a:endParaRPr lang="en-US" dirty="0">
              <a:solidFill>
                <a:schemeClr val="accent1"/>
              </a:solidFill>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735" y="4273791"/>
            <a:ext cx="2450678" cy="2450678"/>
          </a:xfrm>
          <a:prstGeom prst="rect">
            <a:avLst/>
          </a:prstGeom>
        </p:spPr>
      </p:pic>
      <p:sp>
        <p:nvSpPr>
          <p:cNvPr id="4" name="TextBox 3"/>
          <p:cNvSpPr txBox="1"/>
          <p:nvPr/>
        </p:nvSpPr>
        <p:spPr>
          <a:xfrm>
            <a:off x="5265413" y="4071062"/>
            <a:ext cx="3959352" cy="646331"/>
          </a:xfrm>
          <a:prstGeom prst="rect">
            <a:avLst/>
          </a:prstGeom>
          <a:noFill/>
        </p:spPr>
        <p:txBody>
          <a:bodyPr wrap="square" rtlCol="0">
            <a:spAutoFit/>
          </a:bodyPr>
          <a:lstStyle/>
          <a:p>
            <a:r>
              <a:rPr lang="en-US" sz="3600" dirty="0">
                <a:solidFill>
                  <a:schemeClr val="accent6"/>
                </a:solidFill>
              </a:rPr>
              <a:t> Thank you!</a:t>
            </a:r>
          </a:p>
        </p:txBody>
      </p:sp>
      <p:sp>
        <p:nvSpPr>
          <p:cNvPr id="6" name="TextBox 5">
            <a:extLst>
              <a:ext uri="{FF2B5EF4-FFF2-40B4-BE49-F238E27FC236}">
                <a16:creationId xmlns:a16="http://schemas.microsoft.com/office/drawing/2014/main" id="{F62D7685-2702-6A05-9061-E8A118410D27}"/>
              </a:ext>
            </a:extLst>
          </p:cNvPr>
          <p:cNvSpPr txBox="1"/>
          <p:nvPr/>
        </p:nvSpPr>
        <p:spPr>
          <a:xfrm>
            <a:off x="1315516" y="1861275"/>
            <a:ext cx="6914084" cy="830997"/>
          </a:xfrm>
          <a:prstGeom prst="rect">
            <a:avLst/>
          </a:prstGeom>
          <a:noFill/>
        </p:spPr>
        <p:txBody>
          <a:bodyPr wrap="square">
            <a:spAutoFit/>
          </a:bodyPr>
          <a:lstStyle/>
          <a:p>
            <a:r>
              <a:rPr lang="en-US" sz="2400" dirty="0"/>
              <a:t>https://greaterirvinechamber.com/business-resources/export-documents</a:t>
            </a:r>
          </a:p>
        </p:txBody>
      </p:sp>
      <p:sp>
        <p:nvSpPr>
          <p:cNvPr id="7" name="TextBox 6">
            <a:extLst>
              <a:ext uri="{FF2B5EF4-FFF2-40B4-BE49-F238E27FC236}">
                <a16:creationId xmlns:a16="http://schemas.microsoft.com/office/drawing/2014/main" id="{00B6824E-574C-A8C1-85A4-0BE7967F2D76}"/>
              </a:ext>
            </a:extLst>
          </p:cNvPr>
          <p:cNvSpPr txBox="1"/>
          <p:nvPr/>
        </p:nvSpPr>
        <p:spPr>
          <a:xfrm>
            <a:off x="2814735" y="1023062"/>
            <a:ext cx="3959352" cy="646331"/>
          </a:xfrm>
          <a:prstGeom prst="rect">
            <a:avLst/>
          </a:prstGeom>
          <a:noFill/>
        </p:spPr>
        <p:txBody>
          <a:bodyPr wrap="square" rtlCol="0">
            <a:spAutoFit/>
          </a:bodyPr>
          <a:lstStyle/>
          <a:p>
            <a:r>
              <a:rPr lang="en-US" sz="3600" dirty="0">
                <a:solidFill>
                  <a:schemeClr val="accent6"/>
                </a:solidFill>
              </a:rPr>
              <a:t>Register today</a:t>
            </a:r>
          </a:p>
        </p:txBody>
      </p:sp>
    </p:spTree>
    <p:extLst>
      <p:ext uri="{BB962C8B-B14F-4D97-AF65-F5344CB8AC3E}">
        <p14:creationId xmlns:p14="http://schemas.microsoft.com/office/powerpoint/2010/main" val="158823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79" y="270455"/>
            <a:ext cx="8596668" cy="875765"/>
          </a:xfrm>
        </p:spPr>
        <p:txBody>
          <a:bodyPr/>
          <a:lstStyle/>
          <a:p>
            <a:r>
              <a:rPr lang="en-US" dirty="0"/>
              <a:t>AWTCC - Who are We?</a:t>
            </a:r>
          </a:p>
        </p:txBody>
      </p:sp>
      <p:sp>
        <p:nvSpPr>
          <p:cNvPr id="3" name="Text Placeholder 2"/>
          <p:cNvSpPr>
            <a:spLocks noGrp="1"/>
          </p:cNvSpPr>
          <p:nvPr>
            <p:ph type="body" idx="1"/>
          </p:nvPr>
        </p:nvSpPr>
        <p:spPr>
          <a:xfrm>
            <a:off x="627184" y="1339403"/>
            <a:ext cx="8596667" cy="4723346"/>
          </a:xfrm>
        </p:spPr>
        <p:txBody>
          <a:bodyPr/>
          <a:lstStyle/>
          <a:p>
            <a:endParaRPr lang="en-US" dirty="0">
              <a:solidFill>
                <a:schemeClr val="accent2"/>
              </a:solidFill>
            </a:endParaRPr>
          </a:p>
          <a:p>
            <a:pPr marL="342900" indent="-342900">
              <a:buFont typeface="Wingdings" panose="05000000000000000000" pitchFamily="2" charset="2"/>
              <a:buChar char="Ø"/>
            </a:pPr>
            <a:r>
              <a:rPr lang="en-US" sz="2400" dirty="0">
                <a:solidFill>
                  <a:schemeClr val="tx1"/>
                </a:solidFill>
              </a:rPr>
              <a:t>Export documentation partner of Irvine Chamber</a:t>
            </a:r>
          </a:p>
          <a:p>
            <a:pPr marL="342900" indent="-342900">
              <a:buFont typeface="Wingdings" panose="05000000000000000000" pitchFamily="2" charset="2"/>
              <a:buChar char="Ø"/>
            </a:pPr>
            <a:r>
              <a:rPr lang="en-US" sz="2400" dirty="0">
                <a:solidFill>
                  <a:schemeClr val="tx1"/>
                </a:solidFill>
              </a:rPr>
              <a:t>U.S. chamber with their entire staff certified by ICC</a:t>
            </a:r>
          </a:p>
          <a:p>
            <a:pPr marL="342900" indent="-342900">
              <a:buFont typeface="Wingdings" panose="05000000000000000000" pitchFamily="2" charset="2"/>
              <a:buChar char="Ø"/>
            </a:pPr>
            <a:r>
              <a:rPr lang="en-US" sz="2400" dirty="0">
                <a:solidFill>
                  <a:schemeClr val="tx1"/>
                </a:solidFill>
              </a:rPr>
              <a:t>U.S. Delegate to ICC WCF International CO Council</a:t>
            </a:r>
          </a:p>
          <a:p>
            <a:pPr marL="342900" indent="-342900">
              <a:buFont typeface="Wingdings" panose="05000000000000000000" pitchFamily="2" charset="2"/>
              <a:buChar char="Ø"/>
            </a:pPr>
            <a:r>
              <a:rPr lang="en-US" sz="2400" dirty="0">
                <a:solidFill>
                  <a:schemeClr val="tx1"/>
                </a:solidFill>
              </a:rPr>
              <a:t>First U.S. Chamber admitted to ICC WCF International CO Accreditation Chain ensuring integrity and compliance with worldwide verification</a:t>
            </a:r>
          </a:p>
          <a:p>
            <a:pPr marL="342900" indent="-342900">
              <a:buFont typeface="Wingdings" panose="05000000000000000000" pitchFamily="2" charset="2"/>
              <a:buChar char="Ø"/>
            </a:pPr>
            <a:r>
              <a:rPr lang="en-US" sz="2400" dirty="0">
                <a:solidFill>
                  <a:schemeClr val="tx1"/>
                </a:solidFill>
              </a:rPr>
              <a:t>Major US organization issuing non-preferential COs</a:t>
            </a:r>
          </a:p>
        </p:txBody>
      </p:sp>
    </p:spTree>
    <p:extLst>
      <p:ext uri="{BB962C8B-B14F-4D97-AF65-F5344CB8AC3E}">
        <p14:creationId xmlns:p14="http://schemas.microsoft.com/office/powerpoint/2010/main" val="15697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US" dirty="0"/>
              <a:t>The Cover Letter to your shipment</a:t>
            </a:r>
          </a:p>
        </p:txBody>
      </p:sp>
      <p:sp>
        <p:nvSpPr>
          <p:cNvPr id="3" name="Content Placeholder 2"/>
          <p:cNvSpPr>
            <a:spLocks noGrp="1"/>
          </p:cNvSpPr>
          <p:nvPr>
            <p:ph idx="1"/>
          </p:nvPr>
        </p:nvSpPr>
        <p:spPr>
          <a:xfrm>
            <a:off x="4654295" y="816638"/>
            <a:ext cx="4619706" cy="5224724"/>
          </a:xfrm>
        </p:spPr>
        <p:txBody>
          <a:bodyPr anchor="ctr">
            <a:normAutofit/>
          </a:bodyPr>
          <a:lstStyle/>
          <a:p>
            <a:pPr marL="0" indent="0">
              <a:lnSpc>
                <a:spcPct val="90000"/>
              </a:lnSpc>
              <a:buNone/>
            </a:pPr>
            <a:r>
              <a:rPr lang="en-US" dirty="0"/>
              <a:t>A Certificate of Origin (CO) is a document attesting that goods exported in a shipment have been wholly obtained, produced, manufactured or processed in a particular country. COs may be requested by customs administrations, importers, freight forwarders or banks for clearance of letters of credit. </a:t>
            </a:r>
          </a:p>
          <a:p>
            <a:pPr marL="0" indent="0">
              <a:lnSpc>
                <a:spcPct val="90000"/>
              </a:lnSpc>
              <a:buNone/>
            </a:pPr>
            <a:endParaRPr lang="en-US" dirty="0"/>
          </a:p>
          <a:p>
            <a:pPr marL="0" indent="0">
              <a:lnSpc>
                <a:spcPct val="90000"/>
              </a:lnSpc>
              <a:buNone/>
            </a:pPr>
            <a:r>
              <a:rPr lang="en-US" dirty="0"/>
              <a:t>The certificate of origin serves as the cover letter to all other documentation and often will give the first impression of the rest of the supporting documents. </a:t>
            </a:r>
          </a:p>
          <a:p>
            <a:pPr marL="0" indent="0">
              <a:lnSpc>
                <a:spcPct val="90000"/>
              </a:lnSpc>
              <a:buNone/>
            </a:pPr>
            <a:endParaRPr lang="en-US" dirty="0"/>
          </a:p>
          <a:p>
            <a:pPr marL="0" indent="0">
              <a:lnSpc>
                <a:spcPct val="90000"/>
              </a:lnSpc>
              <a:buNone/>
            </a:pPr>
            <a:r>
              <a:rPr lang="en-US" dirty="0"/>
              <a:t>Origin is used when determining what duty will be assessed on the goods or, in some cases, whether the goods may be legally imported at all.</a:t>
            </a:r>
          </a:p>
        </p:txBody>
      </p:sp>
    </p:spTree>
    <p:extLst>
      <p:ext uri="{BB962C8B-B14F-4D97-AF65-F5344CB8AC3E}">
        <p14:creationId xmlns:p14="http://schemas.microsoft.com/office/powerpoint/2010/main" val="227081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F85673-9D83-4873-A0C2-15A69738E35D}"/>
              </a:ext>
            </a:extLst>
          </p:cNvPr>
          <p:cNvPicPr>
            <a:picLocks noChangeAspect="1"/>
          </p:cNvPicPr>
          <p:nvPr/>
        </p:nvPicPr>
        <p:blipFill>
          <a:blip r:embed="rId2"/>
          <a:stretch>
            <a:fillRect/>
          </a:stretch>
        </p:blipFill>
        <p:spPr>
          <a:xfrm>
            <a:off x="4728428" y="1548025"/>
            <a:ext cx="3657244" cy="1185571"/>
          </a:xfrm>
          <a:prstGeom prst="rect">
            <a:avLst/>
          </a:prstGeom>
        </p:spPr>
      </p:pic>
      <p:pic>
        <p:nvPicPr>
          <p:cNvPr id="7" name="Picture 6">
            <a:extLst>
              <a:ext uri="{FF2B5EF4-FFF2-40B4-BE49-F238E27FC236}">
                <a16:creationId xmlns:a16="http://schemas.microsoft.com/office/drawing/2014/main" id="{007443A5-2BE6-4EDD-B905-4EDFC3314ABF}"/>
              </a:ext>
            </a:extLst>
          </p:cNvPr>
          <p:cNvPicPr>
            <a:picLocks noChangeAspect="1"/>
          </p:cNvPicPr>
          <p:nvPr/>
        </p:nvPicPr>
        <p:blipFill>
          <a:blip r:embed="rId3"/>
          <a:stretch>
            <a:fillRect/>
          </a:stretch>
        </p:blipFill>
        <p:spPr>
          <a:xfrm>
            <a:off x="4634894" y="2910577"/>
            <a:ext cx="5078474" cy="654009"/>
          </a:xfrm>
          <a:prstGeom prst="rect">
            <a:avLst/>
          </a:prstGeom>
        </p:spPr>
      </p:pic>
      <p:pic>
        <p:nvPicPr>
          <p:cNvPr id="8" name="Picture 7">
            <a:extLst>
              <a:ext uri="{FF2B5EF4-FFF2-40B4-BE49-F238E27FC236}">
                <a16:creationId xmlns:a16="http://schemas.microsoft.com/office/drawing/2014/main" id="{BE10543B-EC1F-4AB9-B44A-769BA7C89A79}"/>
              </a:ext>
            </a:extLst>
          </p:cNvPr>
          <p:cNvPicPr>
            <a:picLocks noChangeAspect="1"/>
          </p:cNvPicPr>
          <p:nvPr/>
        </p:nvPicPr>
        <p:blipFill>
          <a:blip r:embed="rId4"/>
          <a:stretch>
            <a:fillRect/>
          </a:stretch>
        </p:blipFill>
        <p:spPr>
          <a:xfrm>
            <a:off x="4656098" y="3913309"/>
            <a:ext cx="5057270" cy="786154"/>
          </a:xfrm>
          <a:prstGeom prst="rect">
            <a:avLst/>
          </a:prstGeom>
        </p:spPr>
      </p:pic>
      <p:sp>
        <p:nvSpPr>
          <p:cNvPr id="11" name="Title 1">
            <a:extLst>
              <a:ext uri="{FF2B5EF4-FFF2-40B4-BE49-F238E27FC236}">
                <a16:creationId xmlns:a16="http://schemas.microsoft.com/office/drawing/2014/main" id="{1913A5F9-D8AA-4DBA-822C-20F46C34ACC8}"/>
              </a:ext>
            </a:extLst>
          </p:cNvPr>
          <p:cNvSpPr>
            <a:spLocks noGrp="1"/>
          </p:cNvSpPr>
          <p:nvPr>
            <p:ph type="title"/>
          </p:nvPr>
        </p:nvSpPr>
        <p:spPr>
          <a:xfrm>
            <a:off x="430094" y="527191"/>
            <a:ext cx="8596668" cy="625149"/>
          </a:xfrm>
        </p:spPr>
        <p:txBody>
          <a:bodyPr>
            <a:normAutofit fontScale="90000"/>
          </a:bodyPr>
          <a:lstStyle/>
          <a:p>
            <a:r>
              <a:rPr lang="en-US" dirty="0"/>
              <a:t>Origin – Becoming more important</a:t>
            </a:r>
          </a:p>
        </p:txBody>
      </p:sp>
      <p:sp>
        <p:nvSpPr>
          <p:cNvPr id="12" name="Content Placeholder 2">
            <a:extLst>
              <a:ext uri="{FF2B5EF4-FFF2-40B4-BE49-F238E27FC236}">
                <a16:creationId xmlns:a16="http://schemas.microsoft.com/office/drawing/2014/main" id="{F608711D-A7EC-4C49-891B-4A757A89B5A9}"/>
              </a:ext>
            </a:extLst>
          </p:cNvPr>
          <p:cNvSpPr txBox="1">
            <a:spLocks/>
          </p:cNvSpPr>
          <p:nvPr/>
        </p:nvSpPr>
        <p:spPr>
          <a:xfrm>
            <a:off x="430094" y="1476547"/>
            <a:ext cx="4031070" cy="4998641"/>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a:buFont typeface="Wingdings" panose="05000000000000000000" pitchFamily="2" charset="2"/>
              <a:buChar char="Ø"/>
            </a:pPr>
            <a:r>
              <a:rPr lang="en-US" dirty="0">
                <a:solidFill>
                  <a:schemeClr val="tx1"/>
                </a:solidFill>
              </a:rPr>
              <a:t>World Trade Organization (WTO) standards for Most Favored Nation (MFN) becoming less reliable</a:t>
            </a:r>
          </a:p>
          <a:p>
            <a:pPr>
              <a:buFont typeface="Wingdings" panose="05000000000000000000" pitchFamily="2" charset="2"/>
              <a:buChar char="Ø"/>
            </a:pPr>
            <a:r>
              <a:rPr lang="en-US" dirty="0">
                <a:solidFill>
                  <a:schemeClr val="tx1"/>
                </a:solidFill>
              </a:rPr>
              <a:t>United States is a player in this change, but not everything is US centric</a:t>
            </a:r>
          </a:p>
          <a:p>
            <a:pPr>
              <a:buFont typeface="Wingdings" panose="05000000000000000000" pitchFamily="2" charset="2"/>
              <a:buChar char="Ø"/>
            </a:pPr>
            <a:r>
              <a:rPr lang="en-US" dirty="0">
                <a:solidFill>
                  <a:schemeClr val="tx1"/>
                </a:solidFill>
              </a:rPr>
              <a:t>International sanctions leading to new enforcement ex. Netherlands</a:t>
            </a:r>
          </a:p>
          <a:p>
            <a:pPr>
              <a:buFont typeface="Wingdings" panose="05000000000000000000" pitchFamily="2" charset="2"/>
              <a:buChar char="Ø"/>
            </a:pPr>
            <a:r>
              <a:rPr lang="en-US" dirty="0">
                <a:solidFill>
                  <a:schemeClr val="tx1"/>
                </a:solidFill>
              </a:rPr>
              <a:t>Trade deals between foreign nations leading to enforcement ex </a:t>
            </a:r>
            <a:r>
              <a:rPr lang="en-US" dirty="0" err="1">
                <a:solidFill>
                  <a:schemeClr val="tx1"/>
                </a:solidFill>
              </a:rPr>
              <a:t>AfCFTA</a:t>
            </a:r>
            <a:endParaRPr lang="en-US" dirty="0">
              <a:solidFill>
                <a:schemeClr val="tx1"/>
              </a:solidFill>
            </a:endParaRPr>
          </a:p>
          <a:p>
            <a:pPr>
              <a:buFont typeface="Wingdings" panose="05000000000000000000" pitchFamily="2" charset="2"/>
              <a:buChar char="Ø"/>
            </a:pPr>
            <a:r>
              <a:rPr lang="en-US" dirty="0">
                <a:solidFill>
                  <a:schemeClr val="tx1"/>
                </a:solidFill>
              </a:rPr>
              <a:t>Increase in fraud leading to more documentation scrutiny</a:t>
            </a:r>
          </a:p>
        </p:txBody>
      </p:sp>
    </p:spTree>
    <p:extLst>
      <p:ext uri="{BB962C8B-B14F-4D97-AF65-F5344CB8AC3E}">
        <p14:creationId xmlns:p14="http://schemas.microsoft.com/office/powerpoint/2010/main" val="131146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79" y="270455"/>
            <a:ext cx="8596668" cy="875765"/>
          </a:xfrm>
        </p:spPr>
        <p:txBody>
          <a:bodyPr/>
          <a:lstStyle/>
          <a:p>
            <a:r>
              <a:rPr lang="en-US"/>
              <a:t>Forecast and Challenges</a:t>
            </a:r>
            <a:endParaRPr lang="en-US" dirty="0"/>
          </a:p>
        </p:txBody>
      </p:sp>
      <p:sp>
        <p:nvSpPr>
          <p:cNvPr id="3" name="Text Placeholder 2"/>
          <p:cNvSpPr>
            <a:spLocks noGrp="1"/>
          </p:cNvSpPr>
          <p:nvPr>
            <p:ph type="body" idx="1"/>
          </p:nvPr>
        </p:nvSpPr>
        <p:spPr>
          <a:xfrm>
            <a:off x="627184" y="1339403"/>
            <a:ext cx="8596667" cy="4723346"/>
          </a:xfrm>
        </p:spPr>
        <p:txBody>
          <a:bodyPr/>
          <a:lstStyle/>
          <a:p>
            <a:endParaRPr lang="en-US">
              <a:solidFill>
                <a:schemeClr val="accent2"/>
              </a:solidFill>
            </a:endParaRPr>
          </a:p>
          <a:p>
            <a:pPr marL="342900" indent="-342900">
              <a:buFont typeface="Wingdings" panose="05000000000000000000" pitchFamily="2" charset="2"/>
              <a:buChar char="Ø"/>
            </a:pPr>
            <a:r>
              <a:rPr lang="en-US" sz="2400">
                <a:solidFill>
                  <a:schemeClr val="tx1"/>
                </a:solidFill>
              </a:rPr>
              <a:t>Origin mistakes are extremely common – this went unnoticed during the MFN era</a:t>
            </a:r>
          </a:p>
          <a:p>
            <a:pPr marL="342900" indent="-342900">
              <a:buFont typeface="Wingdings" panose="05000000000000000000" pitchFamily="2" charset="2"/>
              <a:buChar char="Ø"/>
            </a:pPr>
            <a:r>
              <a:rPr lang="en-US" sz="2400">
                <a:solidFill>
                  <a:schemeClr val="tx1"/>
                </a:solidFill>
              </a:rPr>
              <a:t>US companies are looking at new countries and buyers, likely leading to a sharp increase in letter of credit requests</a:t>
            </a:r>
          </a:p>
          <a:p>
            <a:pPr marL="342900" indent="-342900">
              <a:buFont typeface="Wingdings" panose="05000000000000000000" pitchFamily="2" charset="2"/>
              <a:buChar char="Ø"/>
            </a:pPr>
            <a:r>
              <a:rPr lang="en-US" sz="2400">
                <a:solidFill>
                  <a:schemeClr val="tx1"/>
                </a:solidFill>
              </a:rPr>
              <a:t>Importers and exporters alike are attempting to manage past mistakes in origin claims</a:t>
            </a:r>
          </a:p>
          <a:p>
            <a:pPr marL="342900" indent="-342900">
              <a:buFont typeface="Wingdings" panose="05000000000000000000" pitchFamily="2" charset="2"/>
              <a:buChar char="Ø"/>
            </a:pPr>
            <a:r>
              <a:rPr lang="en-US" sz="2400">
                <a:solidFill>
                  <a:schemeClr val="tx1"/>
                </a:solidFill>
              </a:rPr>
              <a:t>More rules enforcement for non-preferential COs</a:t>
            </a:r>
          </a:p>
          <a:p>
            <a:pPr marL="342900" indent="-342900">
              <a:buFont typeface="Wingdings" panose="05000000000000000000" pitchFamily="2" charset="2"/>
              <a:buChar char="Ø"/>
            </a:pPr>
            <a:r>
              <a:rPr lang="en-US" sz="2400">
                <a:solidFill>
                  <a:schemeClr val="tx1"/>
                </a:solidFill>
              </a:rPr>
              <a:t>FTA declarations more likely to be scrutinized</a:t>
            </a:r>
            <a:endParaRPr lang="en-US" sz="2400" dirty="0">
              <a:solidFill>
                <a:schemeClr val="tx1"/>
              </a:solidFill>
            </a:endParaRPr>
          </a:p>
        </p:txBody>
      </p:sp>
    </p:spTree>
    <p:extLst>
      <p:ext uri="{BB962C8B-B14F-4D97-AF65-F5344CB8AC3E}">
        <p14:creationId xmlns:p14="http://schemas.microsoft.com/office/powerpoint/2010/main" val="68387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C620-259F-C6DB-2750-7E6E43099E16}"/>
              </a:ext>
            </a:extLst>
          </p:cNvPr>
          <p:cNvSpPr>
            <a:spLocks noGrp="1"/>
          </p:cNvSpPr>
          <p:nvPr>
            <p:ph type="title"/>
          </p:nvPr>
        </p:nvSpPr>
        <p:spPr/>
        <p:txBody>
          <a:bodyPr/>
          <a:lstStyle/>
          <a:p>
            <a:r>
              <a:rPr lang="en-US" dirty="0"/>
              <a:t>‘Made In’ vs ‘Origin’</a:t>
            </a:r>
          </a:p>
        </p:txBody>
      </p:sp>
      <p:sp>
        <p:nvSpPr>
          <p:cNvPr id="3" name="Content Placeholder 2">
            <a:extLst>
              <a:ext uri="{FF2B5EF4-FFF2-40B4-BE49-F238E27FC236}">
                <a16:creationId xmlns:a16="http://schemas.microsoft.com/office/drawing/2014/main" id="{5F35045B-684A-D689-A141-91F7D787AAE2}"/>
              </a:ext>
            </a:extLst>
          </p:cNvPr>
          <p:cNvSpPr>
            <a:spLocks noGrp="1"/>
          </p:cNvSpPr>
          <p:nvPr>
            <p:ph idx="1"/>
          </p:nvPr>
        </p:nvSpPr>
        <p:spPr>
          <a:xfrm>
            <a:off x="677334" y="1593409"/>
            <a:ext cx="8448559" cy="4287845"/>
          </a:xfrm>
        </p:spPr>
        <p:txBody>
          <a:bodyPr>
            <a:normAutofit lnSpcReduction="10000"/>
          </a:bodyPr>
          <a:lstStyle/>
          <a:p>
            <a:r>
              <a:rPr lang="en-US" sz="2000" dirty="0"/>
              <a:t>Origin reflects a complete value</a:t>
            </a:r>
          </a:p>
          <a:p>
            <a:pPr lvl="1"/>
            <a:r>
              <a:rPr lang="en-US" sz="2000" dirty="0"/>
              <a:t>A product can be 50% made in USA but will only ever have 1 origin</a:t>
            </a:r>
          </a:p>
          <a:p>
            <a:pPr lvl="1"/>
            <a:r>
              <a:rPr lang="en-US" sz="2000" dirty="0"/>
              <a:t>For tomato sauce, not relevant where tomatoes, basil, or garlic grown. Only relevant where sauce is made*</a:t>
            </a:r>
          </a:p>
          <a:p>
            <a:r>
              <a:rPr lang="en-US" sz="2000" dirty="0"/>
              <a:t>Origin does not have percentage or threshold requirements*</a:t>
            </a:r>
          </a:p>
          <a:p>
            <a:r>
              <a:rPr lang="en-US" sz="2000" dirty="0"/>
              <a:t>Origin determinations tend to follow standards set by the International Chamber of Commerce *</a:t>
            </a:r>
          </a:p>
          <a:p>
            <a:r>
              <a:rPr lang="en-US" sz="2000" dirty="0"/>
              <a:t>Made in determinations are based on country specifics*</a:t>
            </a:r>
          </a:p>
          <a:p>
            <a:endParaRPr lang="en-US" sz="2000" dirty="0"/>
          </a:p>
          <a:p>
            <a:pPr marL="0" indent="0">
              <a:buNone/>
            </a:pPr>
            <a:r>
              <a:rPr lang="en-US" sz="2000" dirty="0"/>
              <a:t>*Free Trade Agreements (FTAs) and country specific rules will always take priority</a:t>
            </a:r>
          </a:p>
          <a:p>
            <a:endParaRPr lang="en-US" sz="2000" dirty="0"/>
          </a:p>
        </p:txBody>
      </p:sp>
    </p:spTree>
    <p:extLst>
      <p:ext uri="{BB962C8B-B14F-4D97-AF65-F5344CB8AC3E}">
        <p14:creationId xmlns:p14="http://schemas.microsoft.com/office/powerpoint/2010/main" val="429169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3916-B742-053E-58D0-0714905EF2D0}"/>
              </a:ext>
            </a:extLst>
          </p:cNvPr>
          <p:cNvSpPr>
            <a:spLocks noGrp="1"/>
          </p:cNvSpPr>
          <p:nvPr>
            <p:ph type="title"/>
          </p:nvPr>
        </p:nvSpPr>
        <p:spPr/>
        <p:txBody>
          <a:bodyPr/>
          <a:lstStyle/>
          <a:p>
            <a:r>
              <a:rPr lang="en-US" dirty="0"/>
              <a:t>FTAs - High Level</a:t>
            </a:r>
          </a:p>
        </p:txBody>
      </p:sp>
      <p:sp>
        <p:nvSpPr>
          <p:cNvPr id="3" name="Content Placeholder 2">
            <a:extLst>
              <a:ext uri="{FF2B5EF4-FFF2-40B4-BE49-F238E27FC236}">
                <a16:creationId xmlns:a16="http://schemas.microsoft.com/office/drawing/2014/main" id="{95D0EE77-5B4D-D76A-8EDF-3553F22F34C7}"/>
              </a:ext>
            </a:extLst>
          </p:cNvPr>
          <p:cNvSpPr>
            <a:spLocks noGrp="1"/>
          </p:cNvSpPr>
          <p:nvPr>
            <p:ph idx="1"/>
          </p:nvPr>
        </p:nvSpPr>
        <p:spPr>
          <a:xfrm>
            <a:off x="677334" y="1666107"/>
            <a:ext cx="8596668" cy="3880773"/>
          </a:xfrm>
        </p:spPr>
        <p:txBody>
          <a:bodyPr>
            <a:normAutofit/>
          </a:bodyPr>
          <a:lstStyle/>
          <a:p>
            <a:r>
              <a:rPr lang="en-US" dirty="0"/>
              <a:t>Each agreement is unique</a:t>
            </a:r>
          </a:p>
          <a:p>
            <a:r>
              <a:rPr lang="en-US" dirty="0"/>
              <a:t>Total or partial elimination of duties</a:t>
            </a:r>
          </a:p>
          <a:p>
            <a:r>
              <a:rPr lang="en-US" dirty="0"/>
              <a:t>3 ways to typically qualify</a:t>
            </a:r>
          </a:p>
          <a:p>
            <a:pPr lvl="1"/>
            <a:r>
              <a:rPr lang="en-US" dirty="0"/>
              <a:t>Wholly obtained or produced in FTA country</a:t>
            </a:r>
          </a:p>
          <a:p>
            <a:pPr lvl="2"/>
            <a:r>
              <a:rPr lang="en-US" dirty="0"/>
              <a:t>Obtained – Manufactured goods</a:t>
            </a:r>
          </a:p>
          <a:p>
            <a:pPr lvl="2"/>
            <a:r>
              <a:rPr lang="en-US" dirty="0"/>
              <a:t>Produced – Mineral, vegetables </a:t>
            </a:r>
          </a:p>
          <a:p>
            <a:pPr lvl="1"/>
            <a:r>
              <a:rPr lang="en-US" dirty="0"/>
              <a:t>Made up of components and materials that originate in FTA country</a:t>
            </a:r>
          </a:p>
          <a:p>
            <a:pPr lvl="2"/>
            <a:r>
              <a:rPr lang="en-US" dirty="0"/>
              <a:t>USMCA – Multi-country agreements</a:t>
            </a:r>
          </a:p>
          <a:p>
            <a:pPr lvl="1"/>
            <a:r>
              <a:rPr lang="en-US" dirty="0"/>
              <a:t>Meet other requirements or product specific rules of origin</a:t>
            </a:r>
          </a:p>
          <a:p>
            <a:pPr lvl="2"/>
            <a:r>
              <a:rPr lang="en-US" dirty="0"/>
              <a:t>Often a percentage threshold</a:t>
            </a:r>
          </a:p>
          <a:p>
            <a:pPr marL="57150" indent="0">
              <a:buNone/>
            </a:pPr>
            <a:endParaRPr lang="en-US" dirty="0"/>
          </a:p>
          <a:p>
            <a:pPr lvl="1"/>
            <a:endParaRPr lang="en-US" dirty="0"/>
          </a:p>
        </p:txBody>
      </p:sp>
    </p:spTree>
    <p:extLst>
      <p:ext uri="{BB962C8B-B14F-4D97-AF65-F5344CB8AC3E}">
        <p14:creationId xmlns:p14="http://schemas.microsoft.com/office/powerpoint/2010/main" val="183435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8294B-B64C-5E26-F576-C37C254EB3F2}"/>
              </a:ext>
            </a:extLst>
          </p:cNvPr>
          <p:cNvSpPr>
            <a:spLocks noGrp="1"/>
          </p:cNvSpPr>
          <p:nvPr>
            <p:ph type="title"/>
          </p:nvPr>
        </p:nvSpPr>
        <p:spPr/>
        <p:txBody>
          <a:bodyPr/>
          <a:lstStyle/>
          <a:p>
            <a:r>
              <a:rPr lang="en-US" dirty="0"/>
              <a:t>Origin in FTA vs Non-preferential </a:t>
            </a:r>
          </a:p>
        </p:txBody>
      </p:sp>
      <p:sp>
        <p:nvSpPr>
          <p:cNvPr id="3" name="Text Placeholder 2">
            <a:extLst>
              <a:ext uri="{FF2B5EF4-FFF2-40B4-BE49-F238E27FC236}">
                <a16:creationId xmlns:a16="http://schemas.microsoft.com/office/drawing/2014/main" id="{60016F6E-E632-C84F-56BE-A7B8B2BA41A5}"/>
              </a:ext>
            </a:extLst>
          </p:cNvPr>
          <p:cNvSpPr>
            <a:spLocks noGrp="1"/>
          </p:cNvSpPr>
          <p:nvPr>
            <p:ph type="body" idx="1"/>
          </p:nvPr>
        </p:nvSpPr>
        <p:spPr/>
        <p:txBody>
          <a:bodyPr/>
          <a:lstStyle/>
          <a:p>
            <a:r>
              <a:rPr lang="en-US" dirty="0"/>
              <a:t>Non-preferential</a:t>
            </a:r>
          </a:p>
        </p:txBody>
      </p:sp>
      <p:sp>
        <p:nvSpPr>
          <p:cNvPr id="4" name="Content Placeholder 3">
            <a:extLst>
              <a:ext uri="{FF2B5EF4-FFF2-40B4-BE49-F238E27FC236}">
                <a16:creationId xmlns:a16="http://schemas.microsoft.com/office/drawing/2014/main" id="{83510EC9-BF9A-B7EA-4295-D8AE9C974986}"/>
              </a:ext>
            </a:extLst>
          </p:cNvPr>
          <p:cNvSpPr>
            <a:spLocks noGrp="1"/>
          </p:cNvSpPr>
          <p:nvPr>
            <p:ph sz="half" idx="2"/>
          </p:nvPr>
        </p:nvSpPr>
        <p:spPr/>
        <p:txBody>
          <a:bodyPr/>
          <a:lstStyle/>
          <a:p>
            <a:r>
              <a:rPr lang="en-US" dirty="0"/>
              <a:t>Based on standards set by the International Chamber of Commerce (ICC)</a:t>
            </a:r>
          </a:p>
          <a:p>
            <a:r>
              <a:rPr lang="en-US" dirty="0"/>
              <a:t>Relevant when no free trade agreement involved</a:t>
            </a:r>
          </a:p>
          <a:p>
            <a:r>
              <a:rPr lang="en-US" dirty="0"/>
              <a:t>Origin based on substantial transformation and tariff code switch</a:t>
            </a:r>
          </a:p>
          <a:p>
            <a:r>
              <a:rPr lang="en-US" dirty="0"/>
              <a:t>Stamped by AWTCC</a:t>
            </a:r>
          </a:p>
        </p:txBody>
      </p:sp>
      <p:sp>
        <p:nvSpPr>
          <p:cNvPr id="5" name="Text Placeholder 4">
            <a:extLst>
              <a:ext uri="{FF2B5EF4-FFF2-40B4-BE49-F238E27FC236}">
                <a16:creationId xmlns:a16="http://schemas.microsoft.com/office/drawing/2014/main" id="{77F44213-2F93-A565-CFB4-A5854A9DA3A5}"/>
              </a:ext>
            </a:extLst>
          </p:cNvPr>
          <p:cNvSpPr>
            <a:spLocks noGrp="1"/>
          </p:cNvSpPr>
          <p:nvPr>
            <p:ph type="body" sz="quarter" idx="3"/>
          </p:nvPr>
        </p:nvSpPr>
        <p:spPr/>
        <p:txBody>
          <a:bodyPr/>
          <a:lstStyle/>
          <a:p>
            <a:r>
              <a:rPr lang="en-US" dirty="0"/>
              <a:t>FTA</a:t>
            </a:r>
          </a:p>
        </p:txBody>
      </p:sp>
      <p:sp>
        <p:nvSpPr>
          <p:cNvPr id="6" name="Content Placeholder 5">
            <a:extLst>
              <a:ext uri="{FF2B5EF4-FFF2-40B4-BE49-F238E27FC236}">
                <a16:creationId xmlns:a16="http://schemas.microsoft.com/office/drawing/2014/main" id="{7C020678-2C7A-B474-9C5A-D35AA6B6E48F}"/>
              </a:ext>
            </a:extLst>
          </p:cNvPr>
          <p:cNvSpPr>
            <a:spLocks noGrp="1"/>
          </p:cNvSpPr>
          <p:nvPr>
            <p:ph sz="quarter" idx="4"/>
          </p:nvPr>
        </p:nvSpPr>
        <p:spPr/>
        <p:txBody>
          <a:bodyPr/>
          <a:lstStyle/>
          <a:p>
            <a:r>
              <a:rPr lang="en-US" dirty="0"/>
              <a:t>Origin outlined within the text of the agreement</a:t>
            </a:r>
          </a:p>
          <a:p>
            <a:r>
              <a:rPr lang="en-US" dirty="0"/>
              <a:t>Generally, follows percentage-based thresholds to qualify</a:t>
            </a:r>
          </a:p>
          <a:p>
            <a:r>
              <a:rPr lang="en-US" dirty="0"/>
              <a:t>Presently, all US FTAs outline the CO as a self certified document</a:t>
            </a:r>
          </a:p>
          <a:p>
            <a:r>
              <a:rPr lang="en-US" dirty="0"/>
              <a:t>AWTCC can provide templates</a:t>
            </a:r>
          </a:p>
          <a:p>
            <a:endParaRPr lang="en-US" dirty="0"/>
          </a:p>
        </p:txBody>
      </p:sp>
    </p:spTree>
    <p:extLst>
      <p:ext uri="{BB962C8B-B14F-4D97-AF65-F5344CB8AC3E}">
        <p14:creationId xmlns:p14="http://schemas.microsoft.com/office/powerpoint/2010/main" val="1864567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77DA3-3CEF-3206-21E4-BC860F6942FB}"/>
              </a:ext>
            </a:extLst>
          </p:cNvPr>
          <p:cNvSpPr>
            <a:spLocks noGrp="1"/>
          </p:cNvSpPr>
          <p:nvPr>
            <p:ph type="title"/>
          </p:nvPr>
        </p:nvSpPr>
        <p:spPr/>
        <p:txBody>
          <a:bodyPr/>
          <a:lstStyle/>
          <a:p>
            <a:r>
              <a:rPr lang="en-US" dirty="0"/>
              <a:t>US FTA – Origin Declarations</a:t>
            </a:r>
          </a:p>
        </p:txBody>
      </p:sp>
      <p:sp>
        <p:nvSpPr>
          <p:cNvPr id="3" name="Content Placeholder 2">
            <a:extLst>
              <a:ext uri="{FF2B5EF4-FFF2-40B4-BE49-F238E27FC236}">
                <a16:creationId xmlns:a16="http://schemas.microsoft.com/office/drawing/2014/main" id="{7ADF7EC5-28DF-90BC-410F-F6B962EFD67F}"/>
              </a:ext>
            </a:extLst>
          </p:cNvPr>
          <p:cNvSpPr>
            <a:spLocks noGrp="1"/>
          </p:cNvSpPr>
          <p:nvPr>
            <p:ph idx="1"/>
          </p:nvPr>
        </p:nvSpPr>
        <p:spPr>
          <a:xfrm>
            <a:off x="677334" y="1488613"/>
            <a:ext cx="8596668" cy="4759787"/>
          </a:xfrm>
        </p:spPr>
        <p:txBody>
          <a:bodyPr>
            <a:normAutofit fontScale="85000" lnSpcReduction="20000"/>
          </a:bodyPr>
          <a:lstStyle/>
          <a:p>
            <a:pPr marL="0" indent="0">
              <a:buNone/>
            </a:pPr>
            <a:endParaRPr lang="en-US" dirty="0"/>
          </a:p>
          <a:p>
            <a:r>
              <a:rPr lang="en-US" dirty="0"/>
              <a:t>Certificate of Origin (CO) tends to be self certifying, not guaranteed to be the case always</a:t>
            </a:r>
          </a:p>
          <a:p>
            <a:r>
              <a:rPr lang="en-US" dirty="0"/>
              <a:t>CO tends to not have dedicated forms, not guaranteed to be the case always</a:t>
            </a:r>
          </a:p>
          <a:p>
            <a:pPr lvl="1"/>
            <a:r>
              <a:rPr lang="en-US" dirty="0"/>
              <a:t>Helpful to use pre-made templates</a:t>
            </a:r>
          </a:p>
          <a:p>
            <a:pPr lvl="1"/>
            <a:r>
              <a:rPr lang="en-US" dirty="0"/>
              <a:t>Importer often provides an </a:t>
            </a:r>
            <a:r>
              <a:rPr lang="en-US" b="1" i="1" dirty="0"/>
              <a:t>option</a:t>
            </a:r>
          </a:p>
          <a:p>
            <a:r>
              <a:rPr lang="en-US" dirty="0" err="1"/>
              <a:t>eCO</a:t>
            </a:r>
            <a:r>
              <a:rPr lang="en-US" dirty="0"/>
              <a:t> changes for USMCA</a:t>
            </a:r>
          </a:p>
          <a:p>
            <a:r>
              <a:rPr lang="en-US" dirty="0"/>
              <a:t>Some FTA texts will require dedicated CO form, others may just need a declaration</a:t>
            </a:r>
          </a:p>
          <a:p>
            <a:pPr lvl="1"/>
            <a:r>
              <a:rPr lang="en-US" dirty="0"/>
              <a:t>Importer may request more documentation – it’s up to you to balance</a:t>
            </a:r>
          </a:p>
          <a:p>
            <a:r>
              <a:rPr lang="en-US" dirty="0"/>
              <a:t>Full Text of agreements and specific origin requirements will be available on trade.gov</a:t>
            </a:r>
          </a:p>
          <a:p>
            <a:pPr marL="0" indent="0">
              <a:buNone/>
            </a:pPr>
            <a:endParaRPr lang="en-US" dirty="0"/>
          </a:p>
          <a:p>
            <a:pPr marL="0" indent="0">
              <a:buNone/>
            </a:pPr>
            <a:r>
              <a:rPr lang="en-US" dirty="0"/>
              <a:t>For USMCA</a:t>
            </a:r>
          </a:p>
          <a:p>
            <a:r>
              <a:rPr lang="en-US" dirty="0"/>
              <a:t>Origin needs to be a simple declaration on invoice or separate form</a:t>
            </a:r>
          </a:p>
          <a:p>
            <a:r>
              <a:rPr lang="en-US" dirty="0"/>
              <a:t>No dedicated form – templates available from Shipping Solutions</a:t>
            </a:r>
          </a:p>
          <a:p>
            <a:r>
              <a:rPr lang="en-US" dirty="0"/>
              <a:t>Electronic origin declarations to be accepted by importer and exporter</a:t>
            </a:r>
          </a:p>
          <a:p>
            <a:r>
              <a:rPr lang="en-US" dirty="0"/>
              <a:t>HS shift method less reliable, rules around regional value content (percentages)	</a:t>
            </a:r>
          </a:p>
        </p:txBody>
      </p:sp>
    </p:spTree>
    <p:extLst>
      <p:ext uri="{BB962C8B-B14F-4D97-AF65-F5344CB8AC3E}">
        <p14:creationId xmlns:p14="http://schemas.microsoft.com/office/powerpoint/2010/main" val="2198012293"/>
      </p:ext>
    </p:extLst>
  </p:cSld>
  <p:clrMapOvr>
    <a:masterClrMapping/>
  </p:clrMapOvr>
</p:sld>
</file>

<file path=ppt/theme/theme1.xml><?xml version="1.0" encoding="utf-8"?>
<a:theme xmlns:a="http://schemas.openxmlformats.org/drawingml/2006/main" name="Facet">
  <a:themeElements>
    <a:clrScheme name="Custom 2">
      <a:dk1>
        <a:sysClr val="windowText" lastClr="000000"/>
      </a:dk1>
      <a:lt1>
        <a:sysClr val="window" lastClr="FFFFFF"/>
      </a:lt1>
      <a:dk2>
        <a:srgbClr val="2C3C43"/>
      </a:dk2>
      <a:lt2>
        <a:srgbClr val="EBEBEB"/>
      </a:lt2>
      <a:accent1>
        <a:srgbClr val="002060"/>
      </a:accent1>
      <a:accent2>
        <a:srgbClr val="FF0000"/>
      </a:accent2>
      <a:accent3>
        <a:srgbClr val="E6B91E"/>
      </a:accent3>
      <a:accent4>
        <a:srgbClr val="E76618"/>
      </a:accent4>
      <a:accent5>
        <a:srgbClr val="FF0000"/>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9226</TotalTime>
  <Words>1136</Words>
  <Application>Microsoft Office PowerPoint</Application>
  <PresentationFormat>Widescreen</PresentationFormat>
  <Paragraphs>134</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Calibri</vt:lpstr>
      <vt:lpstr>Trebuchet MS</vt:lpstr>
      <vt:lpstr>Wingdings</vt:lpstr>
      <vt:lpstr>Wingdings 3</vt:lpstr>
      <vt:lpstr>Facet</vt:lpstr>
      <vt:lpstr>Export Certifications and Rules of Origin </vt:lpstr>
      <vt:lpstr>AWTCC - Who are We?</vt:lpstr>
      <vt:lpstr>The Cover Letter to your shipment</vt:lpstr>
      <vt:lpstr>Origin – Becoming more important</vt:lpstr>
      <vt:lpstr>Forecast and Challenges</vt:lpstr>
      <vt:lpstr>‘Made In’ vs ‘Origin’</vt:lpstr>
      <vt:lpstr>FTAs - High Level</vt:lpstr>
      <vt:lpstr>Origin in FTA vs Non-preferential </vt:lpstr>
      <vt:lpstr>US FTA – Origin Declarations</vt:lpstr>
      <vt:lpstr>Preferential COs</vt:lpstr>
      <vt:lpstr>Non-Preferential Certificates of Origin ICC – Setting the standard</vt:lpstr>
      <vt:lpstr>What We Cover – Electronic Process</vt:lpstr>
      <vt:lpstr>Substantial Transformation HS Code Shift</vt:lpstr>
      <vt:lpstr>Current State of Electronic</vt:lpstr>
      <vt:lpstr>PowerPoint Presentation</vt:lpstr>
      <vt:lpstr>Electronic Certification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Mystery to Certificates of Origin</dc:title>
  <dc:creator>Wendy Fichter</dc:creator>
  <cp:lastModifiedBy>Alex Sonifrank</cp:lastModifiedBy>
  <cp:revision>108</cp:revision>
  <cp:lastPrinted>2021-03-31T18:59:10Z</cp:lastPrinted>
  <dcterms:created xsi:type="dcterms:W3CDTF">2013-10-22T17:07:53Z</dcterms:created>
  <dcterms:modified xsi:type="dcterms:W3CDTF">2025-10-22T16:50:39Z</dcterms:modified>
  <cp:contentStatus/>
</cp:coreProperties>
</file>